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326" r:id="rId4"/>
    <p:sldId id="330" r:id="rId5"/>
    <p:sldId id="333" r:id="rId6"/>
    <p:sldId id="332" r:id="rId7"/>
    <p:sldId id="334" r:id="rId8"/>
    <p:sldId id="336" r:id="rId9"/>
    <p:sldId id="339" r:id="rId10"/>
    <p:sldId id="342" r:id="rId11"/>
    <p:sldId id="344" r:id="rId12"/>
    <p:sldId id="327" r:id="rId13"/>
    <p:sldId id="340" r:id="rId14"/>
    <p:sldId id="341" r:id="rId15"/>
    <p:sldId id="353" r:id="rId16"/>
    <p:sldId id="346" r:id="rId17"/>
    <p:sldId id="349" r:id="rId18"/>
    <p:sldId id="354" r:id="rId19"/>
    <p:sldId id="355" r:id="rId20"/>
    <p:sldId id="347" r:id="rId21"/>
    <p:sldId id="351" r:id="rId22"/>
    <p:sldId id="350" r:id="rId23"/>
    <p:sldId id="348" r:id="rId24"/>
    <p:sldId id="267" r:id="rId25"/>
    <p:sldId id="345" r:id="rId26"/>
    <p:sldId id="35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2DF86C-4BF5-4207-AA27-7A40CBCDB672}">
          <p14:sldIdLst>
            <p14:sldId id="257"/>
            <p14:sldId id="258"/>
            <p14:sldId id="326"/>
            <p14:sldId id="330"/>
            <p14:sldId id="333"/>
            <p14:sldId id="332"/>
            <p14:sldId id="334"/>
            <p14:sldId id="336"/>
            <p14:sldId id="339"/>
            <p14:sldId id="342"/>
            <p14:sldId id="344"/>
            <p14:sldId id="327"/>
            <p14:sldId id="340"/>
            <p14:sldId id="341"/>
            <p14:sldId id="353"/>
            <p14:sldId id="346"/>
            <p14:sldId id="349"/>
            <p14:sldId id="354"/>
            <p14:sldId id="355"/>
            <p14:sldId id="347"/>
            <p14:sldId id="351"/>
            <p14:sldId id="350"/>
            <p14:sldId id="348"/>
          </p14:sldIdLst>
        </p14:section>
        <p14:section name="Раздел без заголовка" id="{BB3EB15B-A121-478E-B7AD-236A0C03B40B}">
          <p14:sldIdLst>
            <p14:sldId id="267"/>
            <p14:sldId id="345"/>
            <p14:sldId id="3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5903D"/>
    <a:srgbClr val="FF6600"/>
    <a:srgbClr val="000000"/>
    <a:srgbClr val="00FF99"/>
    <a:srgbClr val="0000FF"/>
    <a:srgbClr val="33CC33"/>
    <a:srgbClr val="CC00FF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>
        <p:scale>
          <a:sx n="65" d="100"/>
          <a:sy n="65" d="100"/>
        </p:scale>
        <p:origin x="-146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4BF95-B174-4467-A179-7B6F751F95E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E5D54-5D0C-4C1B-9D0F-5AB2A4968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0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64BBF-D63C-4519-BF3C-3B740467EEB3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791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3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83"/>
          <p:cNvSpPr txBox="1">
            <a:spLocks noGrp="1"/>
          </p:cNvSpPr>
          <p:nvPr>
            <p:ph type="dt" idx="10"/>
          </p:nvPr>
        </p:nvSpPr>
        <p:spPr>
          <a:xfrm>
            <a:off x="457200" y="6245246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30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2;&#1090;&#1077;&#1089;&#1090;&#1072;&#1094;&#1110;&#1103;%202014\Huseyn%20Abdullayev%20-%20Heyat%20Davam%20Edir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mzo.gov.ua/pidruchniki/elektronni-versiyi-pidruchniki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spreadsheets/d/16NyRYEKgeQ4T5BE68La-s2gn0q2MPyIWSWx-Vdw-zmA/edit#gid=1461175488" TargetMode="External"/><Relationship Id="rId4" Type="http://schemas.openxmlformats.org/officeDocument/2006/relationships/hyperlink" Target="https://lib.imzo.gov.ua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_________Microsoft_Word1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seyn Abdullayev - Heyat Davam Ed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836712" y="-304800"/>
            <a:ext cx="304800" cy="304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30" y="2622582"/>
            <a:ext cx="5619750" cy="3857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026" y="404664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Особливості</a:t>
            </a: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викладання</a:t>
            </a: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ru-RU" sz="40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фізичної</a:t>
            </a: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культури</a:t>
            </a: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у 2021/2022 </a:t>
            </a:r>
            <a:r>
              <a:rPr lang="ru-RU" sz="40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навчальному</a:t>
            </a: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році</a:t>
            </a: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25990" y="1760141"/>
            <a:ext cx="6096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Консультант КУ «ЦПРПП ВМР»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  </a:t>
            </a:r>
            <a:r>
              <a:rPr lang="ru-RU" sz="32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Дідик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 </a:t>
            </a:r>
            <a:r>
              <a:rPr lang="ru-RU" sz="32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Альона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Петрівна</a:t>
            </a:r>
            <a:endParaRPr lang="ru-RU" sz="32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 advTm="6037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4745" y="7484"/>
            <a:ext cx="59766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У період </a:t>
            </a:r>
            <a:r>
              <a:rPr lang="uk-UA" sz="2400" b="1" dirty="0">
                <a:solidFill>
                  <a:srgbClr val="FF0000"/>
                </a:solidFill>
              </a:rPr>
              <a:t>з 01.09 до 01.10 </a:t>
            </a:r>
            <a:r>
              <a:rPr lang="uk-UA" sz="2400" b="1" dirty="0"/>
              <a:t>кожного навчального року з метою адаптації учнів до навантажень на уроках фізичної культури прийом  навчальних нормативів не здійснюється,  обмежується виконання вправ з максимальною інтенсивністю. а заняття мають носити  рекреаційно-оздоровчий характер з помірними навантаженнями.  Поточні оцінки виставляються за техніку виконання фізичних вправ та засвоєння </a:t>
            </a:r>
            <a:r>
              <a:rPr lang="uk-UA" sz="2400" b="1" dirty="0" err="1"/>
              <a:t>теоретико</a:t>
            </a:r>
            <a:r>
              <a:rPr lang="uk-UA" sz="2400" b="1" dirty="0"/>
              <a:t> - методичних знань. Збільшити період адаптації учнів до фізичних навантажень можливо за рішенням педагогічної ради та наказу  директора школи.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9" r="15892" b="5338"/>
          <a:stretch/>
        </p:blipFill>
        <p:spPr>
          <a:xfrm>
            <a:off x="5445" y="170803"/>
            <a:ext cx="31593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68154"/>
      </p:ext>
    </p:extLst>
  </p:cSld>
  <p:clrMapOvr>
    <a:masterClrMapping/>
  </p:clrMapOvr>
  <p:transition spd="slow" advTm="5866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06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Поділ класу на групи дівчат і юнаків під час вивчення предмета в 10-11 класах загальноосвітніх навчальних закладах здійснюється згідно наказу Міністерства освіти і науки України </a:t>
            </a:r>
            <a:r>
              <a:rPr lang="uk-UA" sz="2400" b="1" dirty="0">
                <a:solidFill>
                  <a:srgbClr val="FF0000"/>
                </a:solidFill>
              </a:rPr>
              <a:t>від 20.02.2002 № 128 (додаток 2). </a:t>
            </a:r>
            <a:r>
              <a:rPr lang="uk-UA" sz="2400" b="1" dirty="0"/>
              <a:t>При наявності можливостей уроки фізичної культури в 5-9 класах варто проводити для хлопців та дівчат окремо.</a:t>
            </a:r>
            <a:endParaRPr lang="ru-RU" sz="2400" b="1" dirty="0"/>
          </a:p>
        </p:txBody>
      </p:sp>
      <p:pic>
        <p:nvPicPr>
          <p:cNvPr id="9" name="Picture 2" descr="E:\Атестація 2018-2019\5b8e4f664de9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822021"/>
            <a:ext cx="5222384" cy="2839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338455"/>
      </p:ext>
    </p:extLst>
  </p:cSld>
  <p:clrMapOvr>
    <a:masterClrMapping/>
  </p:clrMapOvr>
  <p:transition spd="slow" advTm="5866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7228" y="3140968"/>
            <a:ext cx="87432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Заняття</a:t>
            </a:r>
            <a:r>
              <a:rPr lang="ru-RU" sz="2400" b="1" dirty="0"/>
              <a:t>  з  </a:t>
            </a:r>
            <a:r>
              <a:rPr lang="ru-RU" sz="2400" b="1" dirty="0" err="1"/>
              <a:t>фізичної</a:t>
            </a:r>
            <a:r>
              <a:rPr lang="ru-RU" sz="2400" b="1" dirty="0"/>
              <a:t>  </a:t>
            </a:r>
            <a:r>
              <a:rPr lang="ru-RU" sz="2400" b="1" dirty="0" err="1"/>
              <a:t>культури</a:t>
            </a:r>
            <a:r>
              <a:rPr lang="ru-RU" sz="2400" b="1" dirty="0"/>
              <a:t>  в  закладах  </a:t>
            </a:r>
            <a:r>
              <a:rPr lang="ru-RU" sz="2400" b="1" dirty="0" err="1"/>
              <a:t>освіти</a:t>
            </a:r>
            <a:r>
              <a:rPr lang="ru-RU" sz="2400" b="1" dirty="0"/>
              <a:t>  </a:t>
            </a:r>
            <a:r>
              <a:rPr lang="ru-RU" sz="2400" b="1" dirty="0" err="1"/>
              <a:t>проводяться</a:t>
            </a:r>
            <a:r>
              <a:rPr lang="ru-RU" sz="2400" b="1" dirty="0"/>
              <a:t>  </a:t>
            </a:r>
            <a:r>
              <a:rPr lang="ru-RU" sz="2400" b="1" dirty="0" err="1"/>
              <a:t>вчителем</a:t>
            </a:r>
            <a:r>
              <a:rPr lang="ru-RU" sz="2400" b="1" dirty="0"/>
              <a:t> </a:t>
            </a:r>
            <a:r>
              <a:rPr lang="ru-RU" sz="2400" b="1" dirty="0" err="1"/>
              <a:t>фізичної</a:t>
            </a:r>
            <a:r>
              <a:rPr lang="ru-RU" sz="2400" b="1" dirty="0"/>
              <a:t>  </a:t>
            </a:r>
            <a:r>
              <a:rPr lang="ru-RU" sz="2400" b="1" dirty="0" err="1"/>
              <a:t>культури</a:t>
            </a:r>
            <a:r>
              <a:rPr lang="ru-RU" sz="2400" b="1" dirty="0"/>
              <a:t>  </a:t>
            </a:r>
            <a:r>
              <a:rPr lang="ru-RU" sz="2400" b="1" dirty="0" err="1"/>
              <a:t>або</a:t>
            </a:r>
            <a:r>
              <a:rPr lang="ru-RU" sz="2400" b="1" dirty="0"/>
              <a:t>  особою,  яка  </a:t>
            </a:r>
            <a:r>
              <a:rPr lang="ru-RU" sz="2400" b="1" dirty="0" err="1"/>
              <a:t>має</a:t>
            </a:r>
            <a:r>
              <a:rPr lang="ru-RU" sz="2400" b="1" dirty="0"/>
              <a:t>  </a:t>
            </a:r>
            <a:r>
              <a:rPr lang="ru-RU" sz="2400" b="1" dirty="0" err="1"/>
              <a:t>спеціальну</a:t>
            </a:r>
            <a:r>
              <a:rPr lang="ru-RU" sz="2400" b="1" dirty="0"/>
              <a:t>  </a:t>
            </a:r>
            <a:r>
              <a:rPr lang="ru-RU" sz="2400" b="1" dirty="0" err="1"/>
              <a:t>освіту</a:t>
            </a:r>
            <a:r>
              <a:rPr lang="ru-RU" sz="2400" b="1" dirty="0"/>
              <a:t>  та  </a:t>
            </a:r>
            <a:r>
              <a:rPr lang="ru-RU" sz="2400" b="1" dirty="0" err="1"/>
              <a:t>кваліфікацію</a:t>
            </a:r>
            <a:r>
              <a:rPr lang="ru-RU" sz="2400" b="1" dirty="0"/>
              <a:t>: тренер, </a:t>
            </a:r>
            <a:r>
              <a:rPr lang="ru-RU" sz="2400" b="1" dirty="0" err="1"/>
              <a:t>керівник</a:t>
            </a:r>
            <a:r>
              <a:rPr lang="ru-RU" sz="2400" b="1" dirty="0"/>
              <a:t> </a:t>
            </a:r>
            <a:r>
              <a:rPr lang="ru-RU" sz="2400" b="1" dirty="0" err="1"/>
              <a:t>гуртка</a:t>
            </a:r>
            <a:r>
              <a:rPr lang="ru-RU" sz="2400" b="1" dirty="0"/>
              <a:t>, </a:t>
            </a:r>
            <a:r>
              <a:rPr lang="ru-RU" sz="2400" b="1" dirty="0" err="1"/>
              <a:t>групи</a:t>
            </a:r>
            <a:r>
              <a:rPr lang="ru-RU" sz="2400" b="1" dirty="0"/>
              <a:t>, </a:t>
            </a:r>
            <a:r>
              <a:rPr lang="ru-RU" sz="2400" b="1" dirty="0" err="1"/>
              <a:t>спортивної</a:t>
            </a:r>
            <a:r>
              <a:rPr lang="ru-RU" sz="2400" b="1" dirty="0"/>
              <a:t> </a:t>
            </a:r>
            <a:r>
              <a:rPr lang="ru-RU" sz="2400" b="1" dirty="0" err="1"/>
              <a:t>секції</a:t>
            </a:r>
            <a:r>
              <a:rPr lang="ru-RU" sz="2400" b="1" dirty="0"/>
              <a:t> </a:t>
            </a:r>
            <a:r>
              <a:rPr lang="ru-RU" sz="2400" b="1" dirty="0" err="1"/>
              <a:t>тощо</a:t>
            </a:r>
            <a:r>
              <a:rPr lang="ru-RU" sz="2400" b="1" dirty="0"/>
              <a:t>. (наказ МОН </a:t>
            </a:r>
            <a:r>
              <a:rPr lang="ru-RU" sz="2400" b="1" dirty="0" err="1"/>
              <a:t>України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01.06.2010 №521, </a:t>
            </a:r>
            <a:r>
              <a:rPr lang="ru-RU" sz="2400" b="1" dirty="0" err="1"/>
              <a:t>зареєстрований</a:t>
            </a:r>
            <a:r>
              <a:rPr lang="ru-RU" sz="2400" b="1" dirty="0"/>
              <a:t> в </a:t>
            </a:r>
            <a:r>
              <a:rPr lang="ru-RU" sz="2400" b="1" dirty="0" err="1"/>
              <a:t>Міністерстві</a:t>
            </a:r>
            <a:r>
              <a:rPr lang="ru-RU" sz="2400" b="1" dirty="0"/>
              <a:t> </a:t>
            </a:r>
            <a:r>
              <a:rPr lang="ru-RU" sz="2400" b="1" dirty="0" err="1"/>
              <a:t>юстиції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                 9серпня 2010 року за № 651/17946).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365" y="43934"/>
            <a:ext cx="47844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Урок </a:t>
            </a:r>
            <a:r>
              <a:rPr lang="ru-RU" sz="2400" b="1" dirty="0" err="1"/>
              <a:t>фізичної</a:t>
            </a:r>
            <a:r>
              <a:rPr lang="ru-RU" sz="2400" b="1" dirty="0"/>
              <a:t> </a:t>
            </a:r>
            <a:r>
              <a:rPr lang="ru-RU" sz="2400" b="1" dirty="0" err="1"/>
              <a:t>культури</a:t>
            </a:r>
            <a:r>
              <a:rPr lang="ru-RU" sz="2400" b="1" dirty="0"/>
              <a:t> 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складова</a:t>
            </a:r>
            <a:r>
              <a:rPr lang="ru-RU" sz="2400" b="1" dirty="0"/>
              <a:t> </a:t>
            </a:r>
            <a:r>
              <a:rPr lang="ru-RU" sz="2400" b="1" dirty="0" err="1"/>
              <a:t>навчального</a:t>
            </a:r>
            <a:r>
              <a:rPr lang="ru-RU" sz="2400" b="1" dirty="0"/>
              <a:t> </a:t>
            </a:r>
            <a:r>
              <a:rPr lang="ru-RU" sz="2400" b="1" dirty="0" err="1"/>
              <a:t>процесу</a:t>
            </a:r>
            <a:r>
              <a:rPr lang="ru-RU" sz="2400" b="1" dirty="0"/>
              <a:t>, </a:t>
            </a:r>
            <a:r>
              <a:rPr lang="ru-RU" sz="2400" b="1" dirty="0" err="1"/>
              <a:t>пому</a:t>
            </a:r>
            <a:r>
              <a:rPr lang="ru-RU" sz="2400" b="1" dirty="0"/>
              <a:t> </a:t>
            </a:r>
            <a:r>
              <a:rPr lang="ru-RU" sz="2400" b="1" dirty="0" err="1"/>
              <a:t>необхідно</a:t>
            </a:r>
            <a:r>
              <a:rPr lang="ru-RU" sz="2400" b="1" dirty="0"/>
              <a:t> </a:t>
            </a:r>
            <a:r>
              <a:rPr lang="ru-RU" sz="2400" b="1" dirty="0" err="1"/>
              <a:t>враховувати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місце</a:t>
            </a:r>
            <a:r>
              <a:rPr lang="ru-RU" sz="2400" b="1" dirty="0"/>
              <a:t> у </a:t>
            </a:r>
            <a:r>
              <a:rPr lang="ru-RU" sz="2400" b="1" dirty="0" err="1"/>
              <a:t>розкладі</a:t>
            </a:r>
            <a:r>
              <a:rPr lang="ru-RU" sz="2400" b="1" dirty="0"/>
              <a:t> </a:t>
            </a:r>
            <a:r>
              <a:rPr lang="ru-RU" sz="2400" b="1" dirty="0" err="1"/>
              <a:t>уроків</a:t>
            </a:r>
            <a:r>
              <a:rPr lang="ru-RU" sz="2400" b="1" dirty="0"/>
              <a:t>. При </a:t>
            </a:r>
            <a:r>
              <a:rPr lang="ru-RU" sz="2400" b="1" dirty="0" err="1"/>
              <a:t>складанні</a:t>
            </a:r>
            <a:r>
              <a:rPr lang="ru-RU" sz="2400" b="1" dirty="0"/>
              <a:t> </a:t>
            </a:r>
            <a:r>
              <a:rPr lang="ru-RU" sz="2400" b="1" dirty="0" err="1"/>
              <a:t>розкладу</a:t>
            </a:r>
            <a:r>
              <a:rPr lang="ru-RU" sz="2400" b="1" dirty="0"/>
              <a:t> не </a:t>
            </a:r>
            <a:r>
              <a:rPr lang="ru-RU" sz="2400" b="1" dirty="0" err="1"/>
              <a:t>рекомендується</a:t>
            </a:r>
            <a:r>
              <a:rPr lang="ru-RU" sz="2400" b="1" dirty="0"/>
              <a:t> </a:t>
            </a:r>
            <a:r>
              <a:rPr lang="ru-RU" sz="2400" b="1" dirty="0" err="1"/>
              <a:t>здвоювати</a:t>
            </a:r>
            <a:r>
              <a:rPr lang="ru-RU" sz="2400" b="1" dirty="0"/>
              <a:t> уроки </a:t>
            </a:r>
            <a:r>
              <a:rPr lang="ru-RU" sz="2400" b="1" dirty="0" err="1"/>
              <a:t>фізичної</a:t>
            </a:r>
            <a:r>
              <a:rPr lang="ru-RU" sz="2400" b="1" dirty="0"/>
              <a:t> </a:t>
            </a:r>
            <a:r>
              <a:rPr lang="ru-RU" sz="2400" b="1" dirty="0" err="1"/>
              <a:t>культури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проводити</a:t>
            </a:r>
            <a:r>
              <a:rPr lang="ru-RU" sz="2400" b="1" dirty="0"/>
              <a:t> два </a:t>
            </a:r>
            <a:r>
              <a:rPr lang="ru-RU" sz="2400" b="1" dirty="0" err="1"/>
              <a:t>дні</a:t>
            </a:r>
            <a:r>
              <a:rPr lang="ru-RU" sz="2400" b="1" dirty="0"/>
              <a:t> </a:t>
            </a:r>
            <a:r>
              <a:rPr lang="ru-RU" sz="2400" b="1" dirty="0" err="1"/>
              <a:t>поспіль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5" name="Picture 2" descr="E:\Атестація 2018-2019\fil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62" y="43934"/>
            <a:ext cx="4263611" cy="2809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5122388"/>
      </p:ext>
    </p:extLst>
  </p:cSld>
  <p:clrMapOvr>
    <a:masterClrMapping/>
  </p:clrMapOvr>
  <p:transition spd="slow" advTm="6942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03039"/>
            <a:ext cx="5760640" cy="461665"/>
          </a:xfrm>
          <a:prstGeom prst="rect">
            <a:avLst/>
          </a:prstGeom>
          <a:solidFill>
            <a:srgbClr val="00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Різновиди уроків фізичної культури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6314" y="1626936"/>
            <a:ext cx="3459634" cy="187469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b="1" dirty="0" smtClean="0">
              <a:solidFill>
                <a:schemeClr val="tx1"/>
              </a:solidFill>
            </a:endParaRPr>
          </a:p>
          <a:p>
            <a:pPr algn="ctr"/>
            <a:endParaRPr lang="uk-UA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6998" y="1637084"/>
            <a:ext cx="3456385" cy="186708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b="1" dirty="0" smtClean="0">
              <a:solidFill>
                <a:schemeClr val="tx1"/>
              </a:solidFill>
            </a:endParaRPr>
          </a:p>
          <a:p>
            <a:pPr algn="ctr"/>
            <a:endParaRPr lang="uk-UA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4544" y="4516514"/>
            <a:ext cx="2071586" cy="206736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30374" y="4542150"/>
            <a:ext cx="1993629" cy="20049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67216" y="4516514"/>
            <a:ext cx="2037032" cy="20517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pPr algn="ctr"/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25886" y="4516514"/>
            <a:ext cx="1994994" cy="20517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86678" y="866606"/>
            <a:ext cx="5760640" cy="461665"/>
          </a:xfrm>
          <a:prstGeom prst="rect">
            <a:avLst/>
          </a:prstGeom>
          <a:solidFill>
            <a:srgbClr val="00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За характером змісту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721" y="1687120"/>
            <a:ext cx="3312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/>
              <a:t>Предметні</a:t>
            </a:r>
          </a:p>
          <a:p>
            <a:r>
              <a:rPr lang="uk-UA" i="1" dirty="0" smtClean="0"/>
              <a:t>характеризуються тим, що у змісті основної частини</a:t>
            </a:r>
          </a:p>
          <a:p>
            <a:r>
              <a:rPr lang="uk-UA" i="1" dirty="0"/>
              <a:t>п</a:t>
            </a:r>
            <a:r>
              <a:rPr lang="uk-UA" i="1" dirty="0" smtClean="0"/>
              <a:t>ередбачається вивчення нового матеріалу з одного розділу навчальної  програми</a:t>
            </a:r>
            <a:endParaRPr lang="uk-UA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624004" y="1694951"/>
            <a:ext cx="3142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/>
              <a:t>Комплексні</a:t>
            </a:r>
          </a:p>
          <a:p>
            <a:r>
              <a:rPr lang="uk-UA" i="1" dirty="0" smtClean="0"/>
              <a:t>включають в себе матеріал з різних розділів навчальної  програми</a:t>
            </a:r>
            <a:endParaRPr lang="uk-UA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569328" y="3630427"/>
            <a:ext cx="5760640" cy="461665"/>
          </a:xfrm>
          <a:prstGeom prst="rect">
            <a:avLst/>
          </a:prstGeom>
          <a:solidFill>
            <a:srgbClr val="00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За спрямованість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544" y="4756854"/>
            <a:ext cx="2071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u="sng" dirty="0" smtClean="0"/>
              <a:t>Навчальні</a:t>
            </a:r>
          </a:p>
          <a:p>
            <a:pPr algn="ctr"/>
            <a:r>
              <a:rPr lang="uk-UA" sz="1600" i="1" dirty="0" smtClean="0"/>
              <a:t>спрямовані на засвоєння техніки виконання вправ, виявлення  помилок та їх усунення</a:t>
            </a:r>
            <a:endParaRPr lang="uk-UA" sz="16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2591394" y="4642255"/>
            <a:ext cx="2071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u="sng" dirty="0" smtClean="0"/>
              <a:t>Тренувальні</a:t>
            </a:r>
          </a:p>
          <a:p>
            <a:pPr algn="ctr"/>
            <a:r>
              <a:rPr lang="uk-UA" sz="1600" i="1" dirty="0" smtClean="0"/>
              <a:t>проводяться з метою удосконалення  вивченого матеріалу і розвитку фізичних якостей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50869" y="4566554"/>
            <a:ext cx="2071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u="sng" dirty="0" smtClean="0"/>
              <a:t>Контрольні</a:t>
            </a:r>
          </a:p>
          <a:p>
            <a:pPr algn="ctr"/>
            <a:r>
              <a:rPr lang="uk-UA" sz="1600" i="1" dirty="0" smtClean="0"/>
              <a:t>спрямовані на здійснення контролю за виконанням вивчених вправ  та фізичних якостей</a:t>
            </a:r>
            <a:endParaRPr lang="uk-UA" sz="16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925886" y="4610526"/>
            <a:ext cx="2071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u="sng" dirty="0" smtClean="0"/>
              <a:t>Змішані</a:t>
            </a:r>
          </a:p>
          <a:p>
            <a:pPr algn="ctr"/>
            <a:r>
              <a:rPr lang="uk-UA" sz="1600" i="1" dirty="0" smtClean="0"/>
              <a:t>Проводяться найчастіше, включаючи в себе елементи  різних уроків</a:t>
            </a:r>
            <a:endParaRPr lang="uk-UA" sz="1600" i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591394" y="1328271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444208" y="1291706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22194" y="4297041"/>
            <a:ext cx="648157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923383" y="4293096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785732" y="4267888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475656" y="4294411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597974" y="4092092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491880" y="4267889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15720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368" y="14748"/>
            <a:ext cx="7380312" cy="6176963"/>
          </a:xfrm>
        </p:spPr>
        <p:txBody>
          <a:bodyPr rtlCol="0">
            <a:normAutofit fontScale="925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k-UA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 здійснюється за такими видами діяльності: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Засвоєння техніки виконання фізичних вправ (може здійснюватися окремо від прийому навчального нормативу)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 навчальних завдань під час уроку.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 навчального нормативу (з урахуванням динаміки особистого результату).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Засвоєння теоретико-методичних знань.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Підготовча група оцінюється за теоретико-методичні знання, техніку виконання вправ, складання відповідних нормативів, які їм не протипоказані.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2003379" cy="32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149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0"/>
          <p:cNvSpPr txBox="1">
            <a:spLocks noGrp="1"/>
          </p:cNvSpPr>
          <p:nvPr>
            <p:ph type="title"/>
          </p:nvPr>
        </p:nvSpPr>
        <p:spPr>
          <a:xfrm>
            <a:off x="837" y="188640"/>
            <a:ext cx="4005559" cy="506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результатів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навчання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у ЗЗСО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урегульовано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такими документами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2" name="Google Shape;882;p50"/>
          <p:cNvSpPr txBox="1">
            <a:spLocks noGrp="1"/>
          </p:cNvSpPr>
          <p:nvPr>
            <p:ph type="body" idx="1"/>
          </p:nvPr>
        </p:nvSpPr>
        <p:spPr>
          <a:xfrm>
            <a:off x="4211960" y="188640"/>
            <a:ext cx="4646140" cy="505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866" lvl="0" indent="-342866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Законом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України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“Про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повну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загальну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середню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освіту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” (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стаття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17)</a:t>
            </a:r>
            <a:endParaRPr dirty="0"/>
          </a:p>
          <a:p>
            <a:pPr marL="342866" lvl="0" indent="-342866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Порядком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переведення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вихованців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) ЗЗСО до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наступного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класу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затверджений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наказом МОНУ 14.07.2015 №762 (у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редакції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наказу МОНУ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08.05.2019 №621)</a:t>
            </a:r>
            <a:endParaRPr dirty="0"/>
          </a:p>
          <a:p>
            <a:pPr marL="342866" lvl="0" indent="-342866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Інструкцією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ведення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класного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журналу 5-11(12)-х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класів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ЗЗСО,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затверджена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наказом МОНУ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України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03.06.2008 № 496</a:t>
            </a:r>
            <a:endParaRPr dirty="0"/>
          </a:p>
          <a:p>
            <a:pPr marL="342866" lvl="0" indent="-342866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Критеріями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досягнень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системі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загальної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середньої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затвердженими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наказом МОН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21.08.2013 №1222. </a:t>
            </a:r>
            <a:endParaRPr dirty="0"/>
          </a:p>
          <a:p>
            <a:pPr marL="342866" lvl="0" indent="-228565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sp>
        <p:nvSpPr>
          <p:cNvPr id="883" name="Google Shape;883;p50"/>
          <p:cNvSpPr/>
          <p:nvPr/>
        </p:nvSpPr>
        <p:spPr>
          <a:xfrm>
            <a:off x="755576" y="5013176"/>
            <a:ext cx="838842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Обов’язковими</a:t>
            </a:r>
            <a:r>
              <a:rPr lang="ru-RU" sz="24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видами </a:t>
            </a:r>
            <a:r>
              <a:rPr lang="ru-RU" sz="24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4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є: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формувальне</a:t>
            </a:r>
            <a:r>
              <a:rPr lang="ru-RU" sz="24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поточне</a:t>
            </a:r>
            <a:r>
              <a:rPr lang="ru-RU" sz="24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тематичне</a:t>
            </a:r>
            <a:r>
              <a:rPr lang="ru-RU" sz="24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семестрове</a:t>
            </a:r>
            <a:r>
              <a:rPr lang="ru-RU" sz="24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24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річне</a:t>
            </a:r>
            <a:r>
              <a:rPr lang="ru-RU" sz="24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6589819"/>
      </p:ext>
    </p:extLst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331640" y="16004"/>
            <a:ext cx="6684169" cy="820708"/>
          </a:xfrm>
        </p:spPr>
        <p:txBody>
          <a:bodyPr/>
          <a:lstStyle/>
          <a:p>
            <a:pPr algn="ctr"/>
            <a:r>
              <a:rPr lang="uk-UA" altLang="ru-RU" b="1" dirty="0" smtClean="0"/>
              <a:t>Домашні завдання</a:t>
            </a:r>
            <a:endParaRPr lang="ru-RU" altLang="ru-RU" b="1" dirty="0" smtClean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79512" y="836712"/>
            <a:ext cx="885698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69900"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ts val="2700"/>
              </a:spcBef>
              <a:spcAft>
                <a:spcPts val="1500"/>
              </a:spcAft>
            </a:pPr>
            <a:r>
              <a:rPr lang="uk-UA" altLang="ru-RU" sz="2400" b="1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Домашні завдання для самостійного виконання фізичних вправ учні отримують на уроках фізичної культури. Вони мають бути спрямовані на підвищення рухового режиму у вільний час, досягнення </a:t>
            </a:r>
            <a:r>
              <a:rPr lang="uk-UA" altLang="ru-RU" sz="2400" b="1" dirty="0" err="1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рекреаційно</a:t>
            </a:r>
            <a:r>
              <a:rPr lang="uk-UA" altLang="ru-RU" sz="2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- </a:t>
            </a:r>
            <a:r>
              <a:rPr lang="uk-UA" altLang="ru-RU" sz="2400" b="1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оздоровчого ефекту. У разі відставання в розвитку фізичних якостей учитель разом з учнем складає індивідуальну програму фізкультурно-оздоровчих занять, де вказується завдання занять, фізичні вправи, послідовність їх виконання, кількість повторень, інтервали відпочинку, засоби самоконтролю, відмітки про виконання завдання. Самостійні заняття за індивідуальною програмою надають учневі/учениці додаткові бонуси при оцінюванні навчальних досягнень.</a:t>
            </a:r>
            <a:endParaRPr lang="ru-RU" altLang="ru-RU" sz="2400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8131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49"/>
          <p:cNvSpPr/>
          <p:nvPr/>
        </p:nvSpPr>
        <p:spPr>
          <a:xfrm>
            <a:off x="152407" y="-39960"/>
            <a:ext cx="138545" cy="384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49"/>
          <p:cNvSpPr/>
          <p:nvPr/>
        </p:nvSpPr>
        <p:spPr>
          <a:xfrm>
            <a:off x="152407" y="-39960"/>
            <a:ext cx="138545" cy="384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49"/>
          <p:cNvSpPr/>
          <p:nvPr/>
        </p:nvSpPr>
        <p:spPr>
          <a:xfrm>
            <a:off x="152407" y="-39960"/>
            <a:ext cx="138545" cy="384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49"/>
          <p:cNvSpPr/>
          <p:nvPr/>
        </p:nvSpPr>
        <p:spPr>
          <a:xfrm>
            <a:off x="10" y="-192360"/>
            <a:ext cx="138545" cy="384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49"/>
          <p:cNvSpPr/>
          <p:nvPr/>
        </p:nvSpPr>
        <p:spPr>
          <a:xfrm>
            <a:off x="-12158" y="2987012"/>
            <a:ext cx="6272069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Усі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записи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щодо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різних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видів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діяльності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контролю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роблять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формі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називного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відмінка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«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зошит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«І семестр», «практична робота»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тощо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досягнень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здійснюється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12-бальною системою (шкалою)  і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його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позначаються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цифрами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до 12.  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разі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атестації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робиться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відповідний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н/а (не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атестований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(а)).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разі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звільнення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учння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оцінювання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робиться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</a:t>
            </a:r>
            <a:r>
              <a:rPr lang="ru-RU" sz="2000" b="1" dirty="0" err="1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звільнений</a:t>
            </a:r>
            <a:r>
              <a:rPr lang="ru-RU" sz="2000" b="1" dirty="0">
                <a:solidFill>
                  <a:srgbClr val="1966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b="1" dirty="0"/>
          </a:p>
        </p:txBody>
      </p:sp>
      <p:sp>
        <p:nvSpPr>
          <p:cNvPr id="872" name="Google Shape;872;p49"/>
          <p:cNvSpPr/>
          <p:nvPr/>
        </p:nvSpPr>
        <p:spPr>
          <a:xfrm>
            <a:off x="6156176" y="4212065"/>
            <a:ext cx="297397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Записи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проводяться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чорнилами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(пастою)  одного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кольору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чітко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й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охайно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На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сторінках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журналу не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допускаються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будь-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2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виправлення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</p:txBody>
      </p:sp>
      <p:pic>
        <p:nvPicPr>
          <p:cNvPr id="873" name="Google Shape;87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2069" y="1820976"/>
            <a:ext cx="2703416" cy="238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49"/>
          <p:cNvSpPr txBox="1">
            <a:spLocks noGrp="1"/>
          </p:cNvSpPr>
          <p:nvPr>
            <p:ph type="title"/>
          </p:nvPr>
        </p:nvSpPr>
        <p:spPr>
          <a:xfrm>
            <a:off x="221679" y="17738"/>
            <a:ext cx="8715436" cy="53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Ведення</a:t>
            </a:r>
            <a:r>
              <a:rPr lang="ru-RU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класного</a:t>
            </a:r>
            <a:r>
              <a:rPr lang="ru-RU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журналу </a:t>
            </a:r>
            <a:endParaRPr b="1" dirty="0">
              <a:solidFill>
                <a:srgbClr val="3A5B6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5" name="Google Shape;875;p49"/>
          <p:cNvSpPr/>
          <p:nvPr/>
        </p:nvSpPr>
        <p:spPr>
          <a:xfrm>
            <a:off x="0" y="1820976"/>
            <a:ext cx="60121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5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Дату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проведення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занять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записуємо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дробом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чисельник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якого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 датою, а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знаменник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місяцем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поточного року.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Наприклад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04/09  </a:t>
            </a:r>
            <a:endParaRPr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6" name="Google Shape;876;p49"/>
          <p:cNvSpPr/>
          <p:nvPr/>
        </p:nvSpPr>
        <p:spPr>
          <a:xfrm>
            <a:off x="0" y="620688"/>
            <a:ext cx="9144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Наказ МОН «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Інструкція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ведення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класного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журналу 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5-11(12)-х 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класів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загальноосвітніх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закладів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03.07. 2008 р. № 496)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03280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47"/>
          <p:cNvSpPr txBox="1">
            <a:spLocks noGrp="1"/>
          </p:cNvSpPr>
          <p:nvPr>
            <p:ph type="title"/>
          </p:nvPr>
        </p:nvSpPr>
        <p:spPr>
          <a:xfrm>
            <a:off x="1907704" y="116632"/>
            <a:ext cx="6144751" cy="70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Навчальна</a:t>
            </a:r>
            <a:r>
              <a:rPr lang="ru-RU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література</a:t>
            </a:r>
            <a:endParaRPr b="1" dirty="0">
              <a:solidFill>
                <a:srgbClr val="3A5B6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3" name="Google Shape;853;p47"/>
          <p:cNvSpPr txBox="1">
            <a:spLocks noGrp="1"/>
          </p:cNvSpPr>
          <p:nvPr>
            <p:ph type="body" idx="1"/>
          </p:nvPr>
        </p:nvSpPr>
        <p:spPr>
          <a:xfrm>
            <a:off x="264692" y="764704"/>
            <a:ext cx="8879308" cy="548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866" lvl="0" indent="-342866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ЗЗСО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можуть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використовувати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лише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навчальну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літературу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має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гриф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Міністерства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і науки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України</a:t>
            </a:r>
            <a:endParaRPr dirty="0"/>
          </a:p>
          <a:p>
            <a:pPr marL="342866" lvl="0" indent="-342866" algn="ctr" rtl="0">
              <a:spcBef>
                <a:spcPts val="380"/>
              </a:spcBef>
              <a:spcAft>
                <a:spcPts val="0"/>
              </a:spcAft>
              <a:buSzPts val="1425"/>
              <a:buNone/>
            </a:pPr>
            <a:r>
              <a:rPr lang="ru-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endParaRPr sz="1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866" lvl="0" indent="-342866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Висновок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i="1" u="sng" dirty="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ru-RU" sz="2400" i="1" u="sng" dirty="0" err="1">
                <a:latin typeface="Times New Roman"/>
                <a:ea typeface="Times New Roman"/>
                <a:cs typeface="Times New Roman"/>
                <a:sym typeface="Times New Roman"/>
              </a:rPr>
              <a:t>Схвалено</a:t>
            </a:r>
            <a:r>
              <a:rPr lang="ru-RU" sz="2400" i="1" u="sng" dirty="0"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ru-RU" sz="2400" i="1" u="sng" dirty="0" err="1">
                <a:latin typeface="Times New Roman"/>
                <a:ea typeface="Times New Roman"/>
                <a:cs typeface="Times New Roman"/>
                <a:sym typeface="Times New Roman"/>
              </a:rPr>
              <a:t>використання</a:t>
            </a:r>
            <a:r>
              <a:rPr lang="ru-RU" sz="2400" i="1" u="sng" dirty="0">
                <a:latin typeface="Times New Roman"/>
                <a:ea typeface="Times New Roman"/>
                <a:cs typeface="Times New Roman"/>
                <a:sym typeface="Times New Roman"/>
              </a:rPr>
              <a:t> в ЗЗСО”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відповідною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комісією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Науково-методичної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ради МОНУ</a:t>
            </a:r>
            <a:endParaRPr dirty="0"/>
          </a:p>
          <a:p>
            <a:pPr marL="342866" lvl="0" indent="-342866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866" lvl="0" indent="-342866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переліки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навчальної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літератури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програм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рекомендованих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Міністерством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і науки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України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використання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освітньому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процесі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закладів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у 2021/2022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навчальному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році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” (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лист МОН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09.08.2021 № 1/9-404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доступний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офіційному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сайті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МОНУ та на веб-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сайті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ДНУ «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Інститут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модернізації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змісту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ru-RU" sz="2400" u="sng" dirty="0">
                <a:solidFill>
                  <a:schemeClr val="hlink"/>
                </a:solidFill>
                <a:hlinkClick r:id="rId3"/>
              </a:rPr>
              <a:t> https://imzo.gov.ua/pidruchniki/elektronni-versiyi-pidruchnikiv/</a:t>
            </a:r>
            <a:endParaRPr sz="2400"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ru-RU" sz="2400" u="sng" dirty="0">
                <a:solidFill>
                  <a:srgbClr val="0070C0"/>
                </a:solidFill>
                <a:hlinkClick r:id="rId4"/>
              </a:rPr>
              <a:t>https://</a:t>
            </a:r>
            <a:r>
              <a:rPr lang="ru-RU" sz="2400" u="sng" dirty="0" smtClean="0">
                <a:solidFill>
                  <a:srgbClr val="0070C0"/>
                </a:solidFill>
                <a:hlinkClick r:id="rId4"/>
              </a:rPr>
              <a:t>lib.imzo.gov.ua</a:t>
            </a:r>
            <a:endParaRPr lang="ru-RU" sz="2400" u="sng" dirty="0" smtClean="0">
              <a:solidFill>
                <a:srgbClr val="0070C0"/>
              </a:solidFill>
            </a:endParaRPr>
          </a:p>
          <a:p>
            <a:pPr marL="0" lvl="0" indent="0" algn="ctr">
              <a:spcBef>
                <a:spcPts val="480"/>
              </a:spcBef>
              <a:buSzPts val="1800"/>
              <a:buNone/>
            </a:pPr>
            <a:r>
              <a:rPr lang="en-US" sz="2400" dirty="0">
                <a:solidFill>
                  <a:srgbClr val="0070C0"/>
                </a:solidFill>
                <a:hlinkClick r:id="rId5"/>
              </a:rPr>
              <a:t>https://</a:t>
            </a:r>
            <a:r>
              <a:rPr lang="en-US" sz="2400" dirty="0" smtClean="0">
                <a:solidFill>
                  <a:srgbClr val="0070C0"/>
                </a:solidFill>
                <a:hlinkClick r:id="rId5"/>
              </a:rPr>
              <a:t>docs.google.com/spreadsheets/d/16NyRYEKgeQ4T5BE68La-s2gn0q2MPyIWSWx-Vdw-zmA/edit#gid=1461175488</a:t>
            </a:r>
            <a:endParaRPr lang="uk-UA" sz="2400" dirty="0" smtClean="0">
              <a:solidFill>
                <a:srgbClr val="0070C0"/>
              </a:solidFill>
            </a:endParaRPr>
          </a:p>
          <a:p>
            <a:pPr marL="0" lvl="0" indent="0" algn="ctr">
              <a:spcBef>
                <a:spcPts val="480"/>
              </a:spcBef>
              <a:buSzPts val="1800"/>
              <a:buNone/>
            </a:pPr>
            <a:endParaRPr sz="24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342866" lvl="0" indent="-228565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342866" lvl="0" indent="-228565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866" lvl="0" indent="-190465" algn="l" rtl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0377812"/>
      </p:ext>
    </p:extLst>
  </p:cSld>
  <p:clrMapOvr>
    <a:masterClrMapping/>
  </p:clrMapOvr>
  <p:transition spd="slow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46"/>
          <p:cNvSpPr txBox="1">
            <a:spLocks noGrp="1"/>
          </p:cNvSpPr>
          <p:nvPr>
            <p:ph type="title"/>
          </p:nvPr>
        </p:nvSpPr>
        <p:spPr>
          <a:xfrm>
            <a:off x="-15624" y="22940"/>
            <a:ext cx="9143999" cy="108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Календарно-</a:t>
            </a:r>
            <a:r>
              <a:rPr lang="ru-RU" sz="40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тематичне</a:t>
            </a:r>
            <a:r>
              <a:rPr lang="ru-RU" sz="40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0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планування</a:t>
            </a:r>
            <a:r>
              <a:rPr lang="ru-RU" sz="40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0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уроків</a:t>
            </a:r>
            <a:r>
              <a:rPr lang="ru-RU" sz="40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</a:t>
            </a:r>
            <a:r>
              <a:rPr lang="ru-RU" sz="40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посеместрове</a:t>
            </a:r>
            <a:r>
              <a:rPr lang="ru-RU" sz="40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40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r>
              <a:rPr lang="ru-RU" sz="40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4000" b="1" dirty="0" err="1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річне</a:t>
            </a:r>
            <a:r>
              <a:rPr lang="ru-RU" sz="4000" b="1" dirty="0">
                <a:solidFill>
                  <a:srgbClr val="3A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4000" b="1" dirty="0">
              <a:solidFill>
                <a:srgbClr val="3A5B6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7" name="Google Shape;847;p46"/>
          <p:cNvSpPr txBox="1">
            <a:spLocks noGrp="1"/>
          </p:cNvSpPr>
          <p:nvPr>
            <p:ph type="body" idx="1"/>
          </p:nvPr>
        </p:nvSpPr>
        <p:spPr>
          <a:xfrm>
            <a:off x="23398" y="1268760"/>
            <a:ext cx="8767293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866" lvl="0" indent="-34286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КТП 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здійснюється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основі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9600" dirty="0"/>
          </a:p>
          <a:p>
            <a:pPr marL="342866" lvl="0" indent="-342866" algn="l" rtl="0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SzPct val="75000"/>
              <a:buFont typeface="Noto Sans Symbols"/>
              <a:buChar char="✔"/>
            </a:pP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планів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ЗНЗ та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структури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навчального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року;</a:t>
            </a:r>
            <a:endParaRPr sz="9600" dirty="0"/>
          </a:p>
          <a:p>
            <a:pPr marL="342866" lvl="0" indent="-342866" algn="l" rtl="0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SzPct val="75000"/>
              <a:buFont typeface="Noto Sans Symbols"/>
              <a:buChar char="✔"/>
            </a:pP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чинних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програм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sz="9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866" lvl="0" indent="-342866" algn="l" rtl="0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SzPct val="75000"/>
              <a:buFont typeface="Noto Sans Symbols"/>
              <a:buChar char="✔"/>
            </a:pP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підручників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9600" dirty="0"/>
          </a:p>
          <a:p>
            <a:pPr marL="342866" lvl="0" indent="-342866" algn="l" rtl="0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SzPct val="75000"/>
              <a:buFont typeface="Noto Sans Symbols"/>
              <a:buChar char="✔"/>
            </a:pP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 календаря.</a:t>
            </a:r>
            <a:endParaRPr sz="9600" dirty="0"/>
          </a:p>
          <a:p>
            <a:pPr marL="457155" lvl="1" indent="-457155" algn="l" rtl="0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⮚"/>
            </a:pP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Календарно-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тематичне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поурочне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планування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здійснюється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вчителем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довільній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формі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, у тому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числі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використанням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друкованих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чи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електронних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джерел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тощо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9600" dirty="0"/>
          </a:p>
          <a:p>
            <a:pPr marL="457155" lvl="1" indent="-457155" algn="l" rtl="0">
              <a:lnSpc>
                <a:spcPct val="120000"/>
              </a:lnSpc>
              <a:spcBef>
                <a:spcPts val="459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ans Symbols"/>
              <a:buChar char="⮚"/>
            </a:pP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Формат,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обсяг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, структура,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зміст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оформлення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календарно-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тематичних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планів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поурочних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планів-конспектів</a:t>
            </a:r>
            <a:r>
              <a:rPr lang="ru-RU" sz="9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є </a:t>
            </a:r>
            <a:r>
              <a:rPr lang="ru-RU" sz="9600" dirty="0" err="1">
                <a:latin typeface="Times New Roman"/>
                <a:ea typeface="Times New Roman"/>
                <a:cs typeface="Times New Roman"/>
                <a:sym typeface="Times New Roman"/>
              </a:rPr>
              <a:t>індивідуальною</a:t>
            </a:r>
            <a:r>
              <a:rPr lang="ru-RU" sz="9600" dirty="0">
                <a:latin typeface="Times New Roman"/>
                <a:ea typeface="Times New Roman"/>
                <a:cs typeface="Times New Roman"/>
                <a:sym typeface="Times New Roman"/>
              </a:rPr>
              <a:t> справою учителя.</a:t>
            </a:r>
            <a:endParaRPr sz="9600" dirty="0"/>
          </a:p>
          <a:p>
            <a:pPr marL="342866" lvl="0" indent="-19015" algn="l" rtl="0">
              <a:lnSpc>
                <a:spcPct val="120000"/>
              </a:lnSpc>
              <a:spcBef>
                <a:spcPts val="1360"/>
              </a:spcBef>
              <a:spcAft>
                <a:spcPts val="0"/>
              </a:spcAft>
              <a:buSzPct val="75000"/>
              <a:buFont typeface="Noto Sans Symbols"/>
              <a:buNone/>
            </a:pPr>
            <a:endParaRPr sz="8000" b="1" dirty="0"/>
          </a:p>
          <a:p>
            <a:pPr marL="342866" lvl="0" indent="-19015" algn="l" rtl="0">
              <a:lnSpc>
                <a:spcPct val="120000"/>
              </a:lnSpc>
              <a:spcBef>
                <a:spcPts val="1360"/>
              </a:spcBef>
              <a:spcAft>
                <a:spcPts val="0"/>
              </a:spcAft>
              <a:buSzPct val="75000"/>
              <a:buFont typeface="Noto Sans Symbols"/>
              <a:buNone/>
            </a:pPr>
            <a:endParaRPr sz="8000" b="1" dirty="0"/>
          </a:p>
          <a:p>
            <a:pPr marL="342866" lvl="0" indent="-51400" algn="l" rtl="0">
              <a:lnSpc>
                <a:spcPct val="120000"/>
              </a:lnSpc>
              <a:spcBef>
                <a:spcPts val="1224"/>
              </a:spcBef>
              <a:spcAft>
                <a:spcPts val="0"/>
              </a:spcAft>
              <a:buSzPct val="75000"/>
              <a:buFont typeface="Noto Sans Symbols"/>
              <a:buNone/>
            </a:pPr>
            <a:endParaRPr sz="7200" dirty="0"/>
          </a:p>
          <a:p>
            <a:pPr marL="342866" lvl="0" indent="-116170" algn="l" rtl="0">
              <a:lnSpc>
                <a:spcPct val="120000"/>
              </a:lnSpc>
              <a:spcBef>
                <a:spcPts val="952"/>
              </a:spcBef>
              <a:spcAft>
                <a:spcPts val="0"/>
              </a:spcAft>
              <a:buSzPct val="75000"/>
              <a:buNone/>
            </a:pPr>
            <a:endParaRPr sz="5600" dirty="0"/>
          </a:p>
          <a:p>
            <a:pPr marL="342866" lvl="0" indent="-116170" algn="l" rtl="0">
              <a:lnSpc>
                <a:spcPct val="120000"/>
              </a:lnSpc>
              <a:spcBef>
                <a:spcPts val="952"/>
              </a:spcBef>
              <a:spcAft>
                <a:spcPts val="0"/>
              </a:spcAft>
              <a:buSzPct val="75000"/>
              <a:buFont typeface="Noto Sans Symbols"/>
              <a:buNone/>
            </a:pPr>
            <a:endParaRPr sz="5600" dirty="0"/>
          </a:p>
          <a:p>
            <a:pPr marL="342866" lvl="0" indent="-116170" algn="l" rtl="0">
              <a:lnSpc>
                <a:spcPct val="120000"/>
              </a:lnSpc>
              <a:spcBef>
                <a:spcPts val="952"/>
              </a:spcBef>
              <a:spcAft>
                <a:spcPts val="0"/>
              </a:spcAft>
              <a:buSzPct val="75000"/>
              <a:buNone/>
            </a:pPr>
            <a:endParaRPr sz="5600" dirty="0"/>
          </a:p>
          <a:p>
            <a:pPr marL="342866" lvl="0" indent="-164748" algn="l" rtl="0">
              <a:lnSpc>
                <a:spcPct val="120000"/>
              </a:lnSpc>
              <a:spcBef>
                <a:spcPts val="748"/>
              </a:spcBef>
              <a:spcAft>
                <a:spcPts val="0"/>
              </a:spcAft>
              <a:buSzPct val="75000"/>
              <a:buNone/>
            </a:pPr>
            <a:endParaRPr sz="4400" dirty="0"/>
          </a:p>
          <a:p>
            <a:pPr marL="342866" lvl="0" indent="-164748" algn="l" rtl="0">
              <a:lnSpc>
                <a:spcPct val="120000"/>
              </a:lnSpc>
              <a:spcBef>
                <a:spcPts val="748"/>
              </a:spcBef>
              <a:spcAft>
                <a:spcPts val="0"/>
              </a:spcAft>
              <a:buSzPct val="75000"/>
              <a:buNone/>
            </a:pPr>
            <a:endParaRPr sz="4400" dirty="0"/>
          </a:p>
          <a:p>
            <a:pPr marL="342866" lvl="0" indent="-164748" algn="l" rtl="0">
              <a:lnSpc>
                <a:spcPct val="120000"/>
              </a:lnSpc>
              <a:spcBef>
                <a:spcPts val="748"/>
              </a:spcBef>
              <a:spcAft>
                <a:spcPts val="0"/>
              </a:spcAft>
              <a:buSzPct val="75000"/>
              <a:buNone/>
            </a:pP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1259184615"/>
      </p:ext>
    </p:extLst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2060848"/>
            <a:ext cx="63123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РОБОТИ</a:t>
            </a:r>
          </a:p>
          <a:p>
            <a:pPr marL="457200" indent="-457200" algn="just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Особливості викладання фізичної культури в новому навчальному році.</a:t>
            </a:r>
          </a:p>
          <a:p>
            <a:pPr marL="457200" indent="-457200" algn="just">
              <a:buAutoNum type="arabicPeriod"/>
            </a:pP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Гімназіада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2021-2022  н. р.</a:t>
            </a:r>
          </a:p>
          <a:p>
            <a:pPr algn="just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Косультант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 «ЦПРПП ВМР»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Дідик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А.П.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Презентація авторського навчально-пізнавального спортивного </a:t>
            </a: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«Крок до здоров'я».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Відео-звіт проведення </a:t>
            </a: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змагань з </a:t>
            </a: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інтервальної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розминки.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Вчитель фізичної культури КЗ «НВІК: ЗОШ             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І-ІІІ ст.-гімназії№6 ВМР» Янчук Вікторія Юріївна</a:t>
            </a:r>
          </a:p>
        </p:txBody>
      </p:sp>
    </p:spTree>
  </p:cSld>
  <p:clrMapOvr>
    <a:masterClrMapping/>
  </p:clrMapOvr>
  <p:transition spd="slow" advTm="5991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250802" y="188640"/>
            <a:ext cx="6684169" cy="936104"/>
          </a:xfrm>
        </p:spPr>
        <p:txBody>
          <a:bodyPr>
            <a:normAutofit/>
          </a:bodyPr>
          <a:lstStyle/>
          <a:p>
            <a:pPr algn="ctr"/>
            <a:r>
              <a:rPr lang="uk-UA" altLang="ru-RU" b="1" dirty="0" smtClean="0"/>
              <a:t>Безпека життєдіяльності</a:t>
            </a:r>
            <a:endParaRPr lang="ru-RU" altLang="ru-RU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5583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/>
              <a:t>На кожному уроці з фізичної культури  з учнями  проводиться  інструктаж  з безпеки життєдіяльності та  робиться відповідний  запис у класному журналі на сторінці про зміст уроку. </a:t>
            </a:r>
            <a:endParaRPr lang="ru-RU" sz="3600" b="1" dirty="0"/>
          </a:p>
        </p:txBody>
      </p:sp>
      <p:pic>
        <p:nvPicPr>
          <p:cNvPr id="6" name="Picture 4" descr="D:\Виховні заходи\ДР ШКОЛИ 2016-2017\ми-ый-смай-ик-евушки-manga-5479011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4"/>
          <a:stretch/>
        </p:blipFill>
        <p:spPr bwMode="auto">
          <a:xfrm>
            <a:off x="251520" y="34634"/>
            <a:ext cx="1618474" cy="15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Виховні заходи\ДР ШКОЛИ 2016-2017\e-4101484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8"/>
          <a:stretch/>
        </p:blipFill>
        <p:spPr bwMode="auto">
          <a:xfrm>
            <a:off x="7092280" y="4496051"/>
            <a:ext cx="177211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6636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" name="Google Shape;1157;p73"/>
          <p:cNvGraphicFramePr/>
          <p:nvPr>
            <p:extLst>
              <p:ext uri="{D42A27DB-BD31-4B8C-83A1-F6EECF244321}">
                <p14:modId xmlns:p14="http://schemas.microsoft.com/office/powerpoint/2010/main" val="1071734961"/>
              </p:ext>
            </p:extLst>
          </p:nvPr>
        </p:nvGraphicFramePr>
        <p:xfrm>
          <a:off x="5" y="4"/>
          <a:ext cx="9144020" cy="6741363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035863"/>
                <a:gridCol w="4188863"/>
                <a:gridCol w="1562869"/>
                <a:gridCol w="2356425"/>
              </a:tblGrid>
              <a:tr h="1676702">
                <a:tc>
                  <a:txBody>
                    <a:bodyPr/>
                    <a:lstStyle/>
                    <a:p>
                      <a:pPr marL="0" marR="127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Вид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інструктажу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 БЖД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Коли проводиться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 anchor="ctr"/>
                </a:tc>
                <a:tc>
                  <a:txBody>
                    <a:bodyPr/>
                    <a:lstStyle/>
                    <a:p>
                      <a:pPr marL="0" marR="5842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Посада особи, яка проводить навчання, перевірку знань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Реєстрація (оформлення) інструктажу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 anchor="ctr"/>
                </a:tc>
              </a:tr>
              <a:tr h="1152356"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Вступний інструктаж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 початку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навчального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року; при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зарахуванні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оформленні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учня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до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навчального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закладу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Класні керівники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 окремій сторінці журналу обліку навчальних занять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</a:tr>
              <a:tr h="1676702">
                <a:tc rowSpan="2"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Первинний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інструктаж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 початку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навчального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року перед початком занять у кожному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кабінеті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лабораторії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спортзалі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тощо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 перед початком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канікул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Учителі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-предметники, 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класні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керівники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Журнал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реєстрації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інструктажів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 БЖД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</a:tr>
              <a:tr h="2235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перед виконанням кожного завдання, пов’язаного з використанням різних матеріалів, інструментів, приладів, на початку уроку, заняття, лабораторної, практичної роботи тощо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Учителі-предметники, 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керівники гуртків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Журнал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обліку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навчальних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занять на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сторінці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навчального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предмета в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розділі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про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запис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змісту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уроку,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заняття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575413"/>
      </p:ext>
    </p:extLst>
  </p:cSld>
  <p:clrMapOvr>
    <a:masterClrMapping/>
  </p:clrMapOvr>
  <p:transition spd="slow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" name="Google Shape;1157;p73"/>
          <p:cNvGraphicFramePr/>
          <p:nvPr>
            <p:extLst>
              <p:ext uri="{D42A27DB-BD31-4B8C-83A1-F6EECF244321}">
                <p14:modId xmlns:p14="http://schemas.microsoft.com/office/powerpoint/2010/main" val="4052202735"/>
              </p:ext>
            </p:extLst>
          </p:nvPr>
        </p:nvGraphicFramePr>
        <p:xfrm>
          <a:off x="5" y="5"/>
          <a:ext cx="9144020" cy="694944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035863"/>
                <a:gridCol w="4188863"/>
                <a:gridCol w="1562869"/>
                <a:gridCol w="2356425"/>
              </a:tblGrid>
              <a:tr h="1028700">
                <a:tc>
                  <a:txBody>
                    <a:bodyPr/>
                    <a:lstStyle/>
                    <a:p>
                      <a:pPr marL="0" marR="127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Вид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інструктажу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 БЖД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Коли проводиться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 anchor="ctr"/>
                </a:tc>
                <a:tc>
                  <a:txBody>
                    <a:bodyPr/>
                    <a:lstStyle/>
                    <a:p>
                      <a:pPr marL="0" marR="5842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Посада особи, яка проводить навчання, перевірку знань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Реєстрація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оформлення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інструктажу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 anchor="ctr"/>
                </a:tc>
              </a:tr>
              <a:tr h="171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Позаплановий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інструктаж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 разі порушення вимог нормативно-правових актів, що може призвести чи призвело до травм, аварій, пожеж тощо; при зміні умов виконання навчальних завдань (лабораторних, практичних  робіт тощо); у разі скоєння нещасних випадків за межами ЗНЗ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Учителі- предметники, класні керівники, керівники гуртків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Журнал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реєстрації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інструктажів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 БЖД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</a:tr>
              <a:tr h="1783450"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Цільовий інструктаж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 організації позанавчальних заходів (олімпіади, турніри з предметів, екскурсії, туристичні походи, спортивні змагання тощо), під час проведення громадських, позанавчальних робіт (прибирання територій, приміщень, науково-дослідна робота на навчально-дослідній ділянці тощо)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Учителі- предметники, класні керівники, керівники гуртків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  <a:tc>
                  <a:txBody>
                    <a:bodyPr/>
                    <a:lstStyle/>
                    <a:p>
                      <a:pPr marL="0" marR="6477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Журнал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реєстрації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інструктажів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 БЖД</a:t>
                      </a:r>
                      <a:endParaRPr sz="16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8225" marR="182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800170"/>
      </p:ext>
    </p:extLst>
  </p:cSld>
  <p:clrMapOvr>
    <a:masterClrMapping/>
  </p:clrMapOvr>
  <p:transition spd="slow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163168" y="188640"/>
            <a:ext cx="6684169" cy="500856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dirty="0" smtClean="0"/>
              <a:t>Безпека життєдіяльності</a:t>
            </a:r>
            <a:endParaRPr lang="ru-RU" altLang="ru-RU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39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err="1"/>
              <a:t>Медико-педагогічний</a:t>
            </a:r>
            <a:r>
              <a:rPr lang="uk-UA" sz="2400" b="1" dirty="0"/>
              <a:t> контроль за фізичним вихованням – невід`ємна частина </a:t>
            </a:r>
            <a:r>
              <a:rPr lang="uk-UA" sz="2400" b="1" dirty="0" smtClean="0"/>
              <a:t>освітнього процесу в</a:t>
            </a:r>
            <a:r>
              <a:rPr lang="uk-UA" sz="2400" dirty="0" smtClean="0"/>
              <a:t>ідбувається </a:t>
            </a:r>
            <a:r>
              <a:rPr lang="uk-UA" sz="2400" dirty="0"/>
              <a:t>відповідно до спільного наказу Міністерства охорони здоров’я України та Міністерства освіти і науки України від </a:t>
            </a:r>
            <a:r>
              <a:rPr lang="uk-UA" sz="2400" dirty="0" smtClean="0"/>
              <a:t>20.07.2009 № </a:t>
            </a:r>
            <a:r>
              <a:rPr lang="uk-UA" sz="2400" dirty="0"/>
              <a:t>518/674 «Про забезпечення </a:t>
            </a:r>
            <a:r>
              <a:rPr lang="uk-UA" sz="2400" dirty="0" err="1"/>
              <a:t>медико-педагогічного</a:t>
            </a:r>
            <a:r>
              <a:rPr lang="uk-UA" sz="2400" dirty="0"/>
              <a:t> контролю за фізичним вихованням учнів».</a:t>
            </a:r>
            <a:endParaRPr lang="ru-RU" sz="2400" dirty="0"/>
          </a:p>
          <a:p>
            <a:pPr algn="ctr"/>
            <a:r>
              <a:rPr lang="uk-UA" sz="2400" b="1" dirty="0"/>
              <a:t>  Під  час  проведення  занять  із  фізичної  культури  </a:t>
            </a:r>
            <a:r>
              <a:rPr lang="uk-UA" sz="2400" b="1" dirty="0" smtClean="0"/>
              <a:t>дотримуються </a:t>
            </a:r>
            <a:endParaRPr lang="ru-RU" sz="24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/>
              <a:t>«Правил  безпеки  життєдіяльності  під  час  проведення  занять  з  фізичної </a:t>
            </a:r>
            <a:r>
              <a:rPr lang="uk-UA" sz="2400" dirty="0" smtClean="0"/>
              <a:t>культури </a:t>
            </a:r>
            <a:r>
              <a:rPr lang="uk-UA" sz="2400" dirty="0"/>
              <a:t>і  спорту в загальноосвітніх навчальних закладах» (наказ МОН від </a:t>
            </a:r>
            <a:r>
              <a:rPr lang="uk-UA" sz="2400" dirty="0" smtClean="0"/>
              <a:t>01.06.2010 </a:t>
            </a:r>
            <a:r>
              <a:rPr lang="uk-UA" sz="2400" dirty="0"/>
              <a:t>№521, зареєстрований в Міністерстві юстиції України 09.08.2010 за </a:t>
            </a:r>
            <a:r>
              <a:rPr lang="uk-UA" sz="2400" dirty="0" smtClean="0"/>
              <a:t>№ </a:t>
            </a:r>
            <a:r>
              <a:rPr lang="uk-UA" sz="2400" dirty="0"/>
              <a:t>651/17946</a:t>
            </a:r>
            <a:r>
              <a:rPr lang="uk-UA" sz="2400" dirty="0" smtClean="0"/>
              <a:t>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/>
              <a:t>«</a:t>
            </a:r>
            <a:r>
              <a:rPr lang="uk-UA" sz="2400" dirty="0"/>
              <a:t>Санітарного  регламенту для закладів загальної середньої освіти» затвердженого наказом МОЗ України №2205 від 25.09.2020року Зареєстровано в Міністерстві юстиції  України 10 листопада 2020року  за №1111/35394.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259988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AFCFF"/>
              </a:clrFrom>
              <a:clrTo>
                <a:srgbClr val="FA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2451"/>
            <a:ext cx="8759758" cy="4896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261301">
            <a:off x="2219034" y="4096508"/>
            <a:ext cx="6588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err="1" smtClean="0">
                <a:solidFill>
                  <a:srgbClr val="0000FF"/>
                </a:solidFill>
                <a:latin typeface="Asessor" pitchFamily="82" charset="0"/>
              </a:rPr>
              <a:t>Гімназіада</a:t>
            </a:r>
            <a:endParaRPr lang="ru-RU" sz="9600" b="1" dirty="0">
              <a:solidFill>
                <a:srgbClr val="0000FF"/>
              </a:solidFill>
              <a:latin typeface="Asessor" pitchFamily="82" charset="0"/>
            </a:endParaRPr>
          </a:p>
        </p:txBody>
      </p:sp>
    </p:spTree>
  </p:cSld>
  <p:clrMapOvr>
    <a:masterClrMapping/>
  </p:clrMapOvr>
  <p:transition spd="slow" advTm="446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742867"/>
              </p:ext>
            </p:extLst>
          </p:nvPr>
        </p:nvGraphicFramePr>
        <p:xfrm>
          <a:off x="251520" y="116632"/>
          <a:ext cx="9433048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окумент" r:id="rId4" imgW="6272235" imgH="5065278" progId="Word.Document.12">
                  <p:embed/>
                </p:oleObj>
              </mc:Choice>
              <mc:Fallback>
                <p:oleObj name="Документ" r:id="rId4" imgW="6272235" imgH="50652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16632"/>
                        <a:ext cx="9433048" cy="6624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01541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 descr="значок докладчика">
            <a:extLst>
              <a:ext uri="{FF2B5EF4-FFF2-40B4-BE49-F238E27FC236}">
                <a16:creationId xmlns:a16="http://schemas.microsoft.com/office/drawing/2014/main" xmlns="" id="{A71D0101-1B2D-4ADD-B887-8C328798A512}"/>
              </a:ext>
            </a:extLst>
          </p:cNvPr>
          <p:cNvGrpSpPr/>
          <p:nvPr/>
        </p:nvGrpSpPr>
        <p:grpSpPr>
          <a:xfrm>
            <a:off x="8330838" y="234055"/>
            <a:ext cx="628650" cy="628650"/>
            <a:chOff x="1257300" y="7426325"/>
            <a:chExt cx="628650" cy="628650"/>
          </a:xfrm>
        </p:grpSpPr>
        <p:sp>
          <p:nvSpPr>
            <p:cNvPr id="5" name="Овал 175">
              <a:extLst>
                <a:ext uri="{FF2B5EF4-FFF2-40B4-BE49-F238E27FC236}">
                  <a16:creationId xmlns:a16="http://schemas.microsoft.com/office/drawing/2014/main" xmlns="" id="{B1C7585C-B502-4220-8CB3-8DBAE4772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7426325"/>
              <a:ext cx="628650" cy="628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" name="Полилиния 184">
              <a:extLst>
                <a:ext uri="{FF2B5EF4-FFF2-40B4-BE49-F238E27FC236}">
                  <a16:creationId xmlns:a16="http://schemas.microsoft.com/office/drawing/2014/main" xmlns="" id="{601CA39E-E609-410D-A437-E2CFA84C4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6200" y="7515225"/>
              <a:ext cx="450850" cy="450850"/>
            </a:xfrm>
            <a:custGeom>
              <a:avLst/>
              <a:gdLst>
                <a:gd name="T0" fmla="*/ 50 w 142"/>
                <a:gd name="T1" fmla="*/ 18 h 142"/>
                <a:gd name="T2" fmla="*/ 14 w 142"/>
                <a:gd name="T3" fmla="*/ 18 h 142"/>
                <a:gd name="T4" fmla="*/ 32 w 142"/>
                <a:gd name="T5" fmla="*/ 4 h 142"/>
                <a:gd name="T6" fmla="*/ 32 w 142"/>
                <a:gd name="T7" fmla="*/ 32 h 142"/>
                <a:gd name="T8" fmla="*/ 32 w 142"/>
                <a:gd name="T9" fmla="*/ 4 h 142"/>
                <a:gd name="T10" fmla="*/ 62 w 142"/>
                <a:gd name="T11" fmla="*/ 18 h 142"/>
                <a:gd name="T12" fmla="*/ 60 w 142"/>
                <a:gd name="T13" fmla="*/ 32 h 142"/>
                <a:gd name="T14" fmla="*/ 21 w 142"/>
                <a:gd name="T15" fmla="*/ 39 h 142"/>
                <a:gd name="T16" fmla="*/ 0 w 142"/>
                <a:gd name="T17" fmla="*/ 98 h 142"/>
                <a:gd name="T18" fmla="*/ 14 w 142"/>
                <a:gd name="T19" fmla="*/ 132 h 142"/>
                <a:gd name="T20" fmla="*/ 40 w 142"/>
                <a:gd name="T21" fmla="*/ 142 h 142"/>
                <a:gd name="T22" fmla="*/ 50 w 142"/>
                <a:gd name="T23" fmla="*/ 57 h 142"/>
                <a:gd name="T24" fmla="*/ 60 w 142"/>
                <a:gd name="T25" fmla="*/ 101 h 142"/>
                <a:gd name="T26" fmla="*/ 96 w 142"/>
                <a:gd name="T27" fmla="*/ 133 h 142"/>
                <a:gd name="T28" fmla="*/ 76 w 142"/>
                <a:gd name="T29" fmla="*/ 142 h 142"/>
                <a:gd name="T30" fmla="*/ 80 w 142"/>
                <a:gd name="T31" fmla="*/ 137 h 142"/>
                <a:gd name="T32" fmla="*/ 96 w 142"/>
                <a:gd name="T33" fmla="*/ 142 h 142"/>
                <a:gd name="T34" fmla="*/ 101 w 142"/>
                <a:gd name="T35" fmla="*/ 137 h 142"/>
                <a:gd name="T36" fmla="*/ 117 w 142"/>
                <a:gd name="T37" fmla="*/ 142 h 142"/>
                <a:gd name="T38" fmla="*/ 122 w 142"/>
                <a:gd name="T39" fmla="*/ 133 h 142"/>
                <a:gd name="T40" fmla="*/ 101 w 142"/>
                <a:gd name="T41" fmla="*/ 101 h 142"/>
                <a:gd name="T42" fmla="*/ 138 w 142"/>
                <a:gd name="T43" fmla="*/ 32 h 142"/>
                <a:gd name="T44" fmla="*/ 135 w 142"/>
                <a:gd name="T45" fmla="*/ 18 h 142"/>
                <a:gd name="T46" fmla="*/ 46 w 142"/>
                <a:gd name="T47" fmla="*/ 132 h 142"/>
                <a:gd name="T48" fmla="*/ 34 w 142"/>
                <a:gd name="T49" fmla="*/ 138 h 142"/>
                <a:gd name="T50" fmla="*/ 30 w 142"/>
                <a:gd name="T51" fmla="*/ 110 h 142"/>
                <a:gd name="T52" fmla="*/ 24 w 142"/>
                <a:gd name="T53" fmla="*/ 138 h 142"/>
                <a:gd name="T54" fmla="*/ 18 w 142"/>
                <a:gd name="T55" fmla="*/ 69 h 142"/>
                <a:gd name="T56" fmla="*/ 14 w 142"/>
                <a:gd name="T57" fmla="*/ 94 h 142"/>
                <a:gd name="T58" fmla="*/ 5 w 142"/>
                <a:gd name="T59" fmla="*/ 59 h 142"/>
                <a:gd name="T60" fmla="*/ 83 w 142"/>
                <a:gd name="T61" fmla="*/ 43 h 142"/>
                <a:gd name="T62" fmla="*/ 83 w 142"/>
                <a:gd name="T63" fmla="*/ 53 h 142"/>
                <a:gd name="T64" fmla="*/ 133 w 142"/>
                <a:gd name="T65" fmla="*/ 96 h 142"/>
                <a:gd name="T66" fmla="*/ 64 w 142"/>
                <a:gd name="T67" fmla="*/ 57 h 142"/>
                <a:gd name="T68" fmla="*/ 92 w 142"/>
                <a:gd name="T69" fmla="*/ 48 h 142"/>
                <a:gd name="T70" fmla="*/ 64 w 142"/>
                <a:gd name="T71" fmla="*/ 39 h 142"/>
                <a:gd name="T72" fmla="*/ 133 w 142"/>
                <a:gd name="T73" fmla="*/ 32 h 142"/>
                <a:gd name="T74" fmla="*/ 135 w 142"/>
                <a:gd name="T75" fmla="*/ 27 h 142"/>
                <a:gd name="T76" fmla="*/ 60 w 142"/>
                <a:gd name="T77" fmla="*/ 25 h 142"/>
                <a:gd name="T78" fmla="*/ 135 w 142"/>
                <a:gd name="T79" fmla="*/ 23 h 142"/>
                <a:gd name="T80" fmla="*/ 135 w 142"/>
                <a:gd name="T81" fmla="*/ 27 h 142"/>
                <a:gd name="T82" fmla="*/ 96 w 142"/>
                <a:gd name="T83" fmla="*/ 70 h 142"/>
                <a:gd name="T84" fmla="*/ 118 w 142"/>
                <a:gd name="T85" fmla="*/ 66 h 142"/>
                <a:gd name="T86" fmla="*/ 115 w 142"/>
                <a:gd name="T87" fmla="*/ 62 h 142"/>
                <a:gd name="T88" fmla="*/ 126 w 142"/>
                <a:gd name="T89" fmla="*/ 73 h 142"/>
                <a:gd name="T90" fmla="*/ 122 w 142"/>
                <a:gd name="T91" fmla="*/ 70 h 142"/>
                <a:gd name="T92" fmla="*/ 96 w 142"/>
                <a:gd name="T93" fmla="*/ 77 h 142"/>
                <a:gd name="T94" fmla="*/ 81 w 142"/>
                <a:gd name="T95" fmla="*/ 8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142">
                  <a:moveTo>
                    <a:pt x="32" y="37"/>
                  </a:moveTo>
                  <a:cubicBezTo>
                    <a:pt x="42" y="37"/>
                    <a:pt x="50" y="28"/>
                    <a:pt x="50" y="18"/>
                  </a:cubicBezTo>
                  <a:cubicBezTo>
                    <a:pt x="50" y="8"/>
                    <a:pt x="42" y="0"/>
                    <a:pt x="32" y="0"/>
                  </a:cubicBezTo>
                  <a:cubicBezTo>
                    <a:pt x="22" y="0"/>
                    <a:pt x="14" y="8"/>
                    <a:pt x="14" y="18"/>
                  </a:cubicBezTo>
                  <a:cubicBezTo>
                    <a:pt x="14" y="28"/>
                    <a:pt x="22" y="37"/>
                    <a:pt x="32" y="37"/>
                  </a:cubicBezTo>
                  <a:close/>
                  <a:moveTo>
                    <a:pt x="32" y="4"/>
                  </a:moveTo>
                  <a:cubicBezTo>
                    <a:pt x="40" y="4"/>
                    <a:pt x="46" y="11"/>
                    <a:pt x="46" y="18"/>
                  </a:cubicBezTo>
                  <a:cubicBezTo>
                    <a:pt x="46" y="26"/>
                    <a:pt x="40" y="32"/>
                    <a:pt x="32" y="32"/>
                  </a:cubicBezTo>
                  <a:cubicBezTo>
                    <a:pt x="24" y="32"/>
                    <a:pt x="18" y="26"/>
                    <a:pt x="18" y="18"/>
                  </a:cubicBezTo>
                  <a:cubicBezTo>
                    <a:pt x="18" y="11"/>
                    <a:pt x="24" y="4"/>
                    <a:pt x="32" y="4"/>
                  </a:cubicBezTo>
                  <a:close/>
                  <a:moveTo>
                    <a:pt x="135" y="18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18"/>
                    <a:pt x="55" y="21"/>
                    <a:pt x="55" y="25"/>
                  </a:cubicBezTo>
                  <a:cubicBezTo>
                    <a:pt x="55" y="28"/>
                    <a:pt x="57" y="31"/>
                    <a:pt x="60" y="32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9" y="39"/>
                    <a:pt x="0" y="48"/>
                    <a:pt x="0" y="5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4" y="137"/>
                    <a:pt x="18" y="142"/>
                    <a:pt x="24" y="142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46" y="142"/>
                    <a:pt x="50" y="137"/>
                    <a:pt x="50" y="132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101" y="142"/>
                    <a:pt x="101" y="142"/>
                    <a:pt x="101" y="142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40" y="31"/>
                    <a:pt x="142" y="28"/>
                    <a:pt x="142" y="25"/>
                  </a:cubicBezTo>
                  <a:cubicBezTo>
                    <a:pt x="142" y="21"/>
                    <a:pt x="139" y="18"/>
                    <a:pt x="135" y="18"/>
                  </a:cubicBezTo>
                  <a:close/>
                  <a:moveTo>
                    <a:pt x="46" y="53"/>
                  </a:moveTo>
                  <a:cubicBezTo>
                    <a:pt x="46" y="132"/>
                    <a:pt x="46" y="132"/>
                    <a:pt x="46" y="132"/>
                  </a:cubicBezTo>
                  <a:cubicBezTo>
                    <a:pt x="46" y="135"/>
                    <a:pt x="43" y="138"/>
                    <a:pt x="40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1" y="138"/>
                    <a:pt x="18" y="135"/>
                    <a:pt x="18" y="132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1"/>
                    <a:pt x="12" y="43"/>
                    <a:pt x="21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5" y="43"/>
                    <a:pt x="87" y="45"/>
                    <a:pt x="87" y="48"/>
                  </a:cubicBezTo>
                  <a:cubicBezTo>
                    <a:pt x="87" y="51"/>
                    <a:pt x="85" y="53"/>
                    <a:pt x="83" y="53"/>
                  </a:cubicBezTo>
                  <a:cubicBezTo>
                    <a:pt x="46" y="53"/>
                    <a:pt x="46" y="53"/>
                    <a:pt x="46" y="53"/>
                  </a:cubicBezTo>
                  <a:close/>
                  <a:moveTo>
                    <a:pt x="133" y="96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8" y="57"/>
                    <a:pt x="92" y="53"/>
                    <a:pt x="92" y="48"/>
                  </a:cubicBezTo>
                  <a:cubicBezTo>
                    <a:pt x="92" y="43"/>
                    <a:pt x="88" y="39"/>
                    <a:pt x="83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96"/>
                    <a:pt x="133" y="96"/>
                    <a:pt x="133" y="96"/>
                  </a:cubicBezTo>
                  <a:close/>
                  <a:moveTo>
                    <a:pt x="135" y="27"/>
                  </a:move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0" y="26"/>
                    <a:pt x="60" y="25"/>
                  </a:cubicBezTo>
                  <a:cubicBezTo>
                    <a:pt x="60" y="24"/>
                    <a:pt x="61" y="23"/>
                    <a:pt x="62" y="23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7" y="23"/>
                    <a:pt x="138" y="24"/>
                    <a:pt x="138" y="25"/>
                  </a:cubicBezTo>
                  <a:cubicBezTo>
                    <a:pt x="138" y="26"/>
                    <a:pt x="137" y="27"/>
                    <a:pt x="135" y="27"/>
                  </a:cubicBezTo>
                  <a:close/>
                  <a:moveTo>
                    <a:pt x="81" y="85"/>
                  </a:moveTo>
                  <a:cubicBezTo>
                    <a:pt x="96" y="70"/>
                    <a:pt x="96" y="70"/>
                    <a:pt x="96" y="70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84" y="89"/>
                    <a:pt x="84" y="89"/>
                    <a:pt x="84" y="89"/>
                  </a:cubicBezTo>
                  <a:lnTo>
                    <a:pt x="81" y="85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9" name="Прямокутник 8"/>
          <p:cNvSpPr/>
          <p:nvPr/>
        </p:nvSpPr>
        <p:spPr>
          <a:xfrm>
            <a:off x="875506" y="1111564"/>
            <a:ext cx="36677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Запрошую до співпраці!</a:t>
            </a:r>
            <a:endParaRPr lang="uk-UA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4786533"/>
            <a:ext cx="41001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aluona2603@gmail.com</a:t>
            </a:r>
          </a:p>
          <a:p>
            <a:endParaRPr lang="uk-UA" dirty="0"/>
          </a:p>
        </p:txBody>
      </p:sp>
      <p:sp>
        <p:nvSpPr>
          <p:cNvPr id="2" name="Прямокутник 1"/>
          <p:cNvSpPr/>
          <p:nvPr/>
        </p:nvSpPr>
        <p:spPr>
          <a:xfrm>
            <a:off x="4716016" y="2915018"/>
            <a:ext cx="4336649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Дідик</a:t>
            </a:r>
            <a:r>
              <a:rPr lang="uk-UA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Альона</a:t>
            </a:r>
            <a:r>
              <a:rPr lang="uk-UA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Петрівна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Консультант ЦПРПП ВМР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933326" y="4165478"/>
            <a:ext cx="248641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72F67"/>
                </a:solidFill>
                <a:effectLst/>
                <a:uLnTx/>
                <a:uFillTx/>
              </a:rPr>
              <a:t>(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2F67"/>
                </a:solidFill>
                <a:effectLst/>
                <a:uLnTx/>
                <a:uFillTx/>
              </a:rPr>
              <a:t>0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2F67"/>
                </a:solidFill>
                <a:effectLst/>
                <a:uLnTx/>
                <a:uFillTx/>
              </a:rPr>
              <a:t>67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2F67"/>
                </a:solidFill>
                <a:effectLst/>
                <a:uLnTx/>
                <a:uFillTx/>
              </a:rPr>
              <a:t>)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2F67"/>
                </a:solidFill>
                <a:effectLst/>
                <a:uLnTx/>
                <a:uFillTx/>
              </a:rPr>
              <a:t> 858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2F67"/>
                </a:solidFill>
                <a:effectLst/>
                <a:uLnTx/>
                <a:uFillTx/>
              </a:rPr>
              <a:t>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2F67"/>
                </a:solidFill>
                <a:effectLst/>
                <a:uLnTx/>
                <a:uFillTx/>
              </a:rPr>
              <a:t>61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2F67"/>
                </a:solidFill>
                <a:effectLst/>
                <a:uLnTx/>
                <a:uFillTx/>
              </a:rPr>
              <a:t>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2F67"/>
                </a:solidFill>
                <a:effectLst/>
                <a:uLnTx/>
                <a:uFillTx/>
              </a:rPr>
              <a:t>59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72F67"/>
              </a:solidFill>
              <a:effectLst/>
              <a:uLnTx/>
              <a:uFillTx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9052"/>
            <a:ext cx="2567002" cy="2760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E:\Атестація 2018-2019\5b8e4f664de9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314" y="2707018"/>
            <a:ext cx="4363702" cy="2839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45399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365" y="228600"/>
            <a:ext cx="88517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Фізична</a:t>
            </a:r>
            <a:r>
              <a:rPr lang="ru-RU" sz="3200" b="1" dirty="0"/>
              <a:t>  культура  як  </a:t>
            </a:r>
            <a:r>
              <a:rPr lang="ru-RU" sz="3200" b="1" dirty="0" err="1"/>
              <a:t>складова</a:t>
            </a:r>
            <a:r>
              <a:rPr lang="ru-RU" sz="3200" b="1" dirty="0"/>
              <a:t>  </a:t>
            </a:r>
            <a:r>
              <a:rPr lang="ru-RU" sz="3200" b="1" dirty="0" err="1"/>
              <a:t>загальної</a:t>
            </a:r>
            <a:r>
              <a:rPr lang="ru-RU" sz="3200" b="1" dirty="0"/>
              <a:t>  </a:t>
            </a:r>
            <a:r>
              <a:rPr lang="ru-RU" sz="3200" b="1" dirty="0" err="1"/>
              <a:t>культури</a:t>
            </a:r>
            <a:r>
              <a:rPr lang="ru-RU" sz="3200" b="1" dirty="0"/>
              <a:t>,  </a:t>
            </a:r>
            <a:r>
              <a:rPr lang="ru-RU" sz="3200" b="1" dirty="0" err="1"/>
              <a:t>закладає</a:t>
            </a:r>
            <a:r>
              <a:rPr lang="ru-RU" sz="3200" b="1" dirty="0"/>
              <a:t>  </a:t>
            </a:r>
            <a:r>
              <a:rPr lang="ru-RU" sz="3200" b="1" dirty="0" err="1"/>
              <a:t>основи</a:t>
            </a:r>
            <a:r>
              <a:rPr lang="ru-RU" sz="3200" b="1" dirty="0"/>
              <a:t> </a:t>
            </a:r>
            <a:r>
              <a:rPr lang="ru-RU" sz="3200" b="1" dirty="0" err="1" smtClean="0"/>
              <a:t>збереження</a:t>
            </a:r>
            <a:r>
              <a:rPr lang="ru-RU" sz="3200" b="1" dirty="0" smtClean="0"/>
              <a:t>  </a:t>
            </a:r>
            <a:r>
              <a:rPr lang="ru-RU" sz="3200" b="1" dirty="0" err="1"/>
              <a:t>здоров’я</a:t>
            </a:r>
            <a:r>
              <a:rPr lang="ru-RU" sz="3200" b="1" dirty="0"/>
              <a:t>  та  </a:t>
            </a:r>
            <a:r>
              <a:rPr lang="ru-RU" sz="3200" b="1" dirty="0" err="1"/>
              <a:t>розвитку</a:t>
            </a:r>
            <a:r>
              <a:rPr lang="ru-RU" sz="3200" b="1" dirty="0"/>
              <a:t>  </a:t>
            </a:r>
            <a:r>
              <a:rPr lang="ru-RU" sz="3200" b="1" dirty="0" err="1"/>
              <a:t>всіх</a:t>
            </a:r>
            <a:r>
              <a:rPr lang="ru-RU" sz="3200" b="1" dirty="0"/>
              <a:t>  </a:t>
            </a:r>
            <a:r>
              <a:rPr lang="ru-RU" sz="3200" b="1" dirty="0" err="1"/>
              <a:t>його</a:t>
            </a:r>
            <a:r>
              <a:rPr lang="ru-RU" sz="3200" b="1" dirty="0"/>
              <a:t>  </a:t>
            </a:r>
            <a:r>
              <a:rPr lang="ru-RU" sz="3200" b="1" dirty="0" err="1"/>
              <a:t>складових</a:t>
            </a:r>
            <a:r>
              <a:rPr lang="ru-RU" sz="3200" b="1" dirty="0"/>
              <a:t>,  </a:t>
            </a:r>
            <a:r>
              <a:rPr lang="ru-RU" sz="3200" b="1" dirty="0" err="1"/>
              <a:t>використовує</a:t>
            </a:r>
            <a:r>
              <a:rPr lang="ru-RU" sz="3200" b="1" dirty="0"/>
              <a:t> </a:t>
            </a:r>
            <a:r>
              <a:rPr lang="ru-RU" sz="3200" b="1" dirty="0" err="1" smtClean="0"/>
              <a:t>комплексний</a:t>
            </a:r>
            <a:r>
              <a:rPr lang="ru-RU" sz="3200" b="1" dirty="0" smtClean="0"/>
              <a:t> </a:t>
            </a:r>
            <a:r>
              <a:rPr lang="ru-RU" sz="3200" b="1" dirty="0" err="1"/>
              <a:t>підхід</a:t>
            </a:r>
            <a:r>
              <a:rPr lang="ru-RU" sz="3200" b="1" dirty="0"/>
              <a:t> до </a:t>
            </a:r>
            <a:r>
              <a:rPr lang="ru-RU" sz="3200" b="1" dirty="0" err="1"/>
              <a:t>формування</a:t>
            </a:r>
            <a:r>
              <a:rPr lang="ru-RU" sz="3200" b="1" dirty="0"/>
              <a:t> </a:t>
            </a:r>
            <a:r>
              <a:rPr lang="ru-RU" sz="3200" b="1" dirty="0" err="1"/>
              <a:t>розумових</a:t>
            </a:r>
            <a:r>
              <a:rPr lang="ru-RU" sz="3200" b="1" dirty="0"/>
              <a:t> та </a:t>
            </a:r>
            <a:r>
              <a:rPr lang="ru-RU" sz="3200" b="1" dirty="0" err="1"/>
              <a:t>фізичних</a:t>
            </a:r>
            <a:r>
              <a:rPr lang="ru-RU" sz="3200" b="1" dirty="0"/>
              <a:t> </a:t>
            </a:r>
            <a:r>
              <a:rPr lang="ru-RU" sz="3200" b="1" dirty="0" err="1"/>
              <a:t>якостей</a:t>
            </a:r>
            <a:r>
              <a:rPr lang="ru-RU" sz="3200" b="1" dirty="0"/>
              <a:t> і </a:t>
            </a:r>
            <a:r>
              <a:rPr lang="ru-RU" sz="3200" b="1" dirty="0" err="1"/>
              <a:t>навичок</a:t>
            </a:r>
            <a:r>
              <a:rPr lang="ru-RU" sz="3200" b="1" dirty="0"/>
              <a:t>, </a:t>
            </a:r>
            <a:r>
              <a:rPr lang="ru-RU" sz="3200" b="1" dirty="0" err="1" smtClean="0"/>
              <a:t>удосконалює</a:t>
            </a:r>
            <a:r>
              <a:rPr lang="ru-RU" sz="3200" b="1" dirty="0" smtClean="0"/>
              <a:t>  </a:t>
            </a:r>
            <a:r>
              <a:rPr lang="ru-RU" sz="3200" b="1" dirty="0" err="1"/>
              <a:t>фізичну</a:t>
            </a:r>
            <a:r>
              <a:rPr lang="ru-RU" sz="3200" b="1" dirty="0"/>
              <a:t>  та  </a:t>
            </a:r>
            <a:r>
              <a:rPr lang="ru-RU" sz="3200" b="1" dirty="0" err="1"/>
              <a:t>психологічну</a:t>
            </a:r>
            <a:r>
              <a:rPr lang="ru-RU" sz="3200" b="1" dirty="0"/>
              <a:t>  </a:t>
            </a:r>
            <a:r>
              <a:rPr lang="ru-RU" sz="3200" b="1" dirty="0" err="1" smtClean="0"/>
              <a:t>підготовку</a:t>
            </a:r>
            <a:r>
              <a:rPr lang="ru-RU" sz="3200" b="1" dirty="0" smtClean="0"/>
              <a:t>  </a:t>
            </a:r>
            <a:r>
              <a:rPr lang="ru-RU" sz="3200" b="1" dirty="0"/>
              <a:t>до  </a:t>
            </a:r>
            <a:r>
              <a:rPr lang="ru-RU" sz="3200" b="1" dirty="0" err="1"/>
              <a:t>активної</a:t>
            </a:r>
            <a:r>
              <a:rPr lang="ru-RU" sz="3200" b="1" dirty="0"/>
              <a:t> 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життєдіяльності</a:t>
            </a:r>
            <a:r>
              <a:rPr lang="ru-RU" sz="3200" b="1" dirty="0"/>
              <a:t>, </a:t>
            </a:r>
            <a:r>
              <a:rPr lang="ru-RU" sz="3200" b="1" dirty="0" err="1"/>
              <a:t>формує</a:t>
            </a:r>
            <a:r>
              <a:rPr lang="ru-RU" sz="3200" b="1" dirty="0"/>
              <a:t> </a:t>
            </a:r>
            <a:r>
              <a:rPr lang="ru-RU" sz="3200" b="1" dirty="0" err="1"/>
              <a:t>пріоритети</a:t>
            </a:r>
            <a:r>
              <a:rPr lang="ru-RU" sz="3200" b="1" dirty="0"/>
              <a:t> </a:t>
            </a:r>
            <a:r>
              <a:rPr lang="ru-RU" sz="3200" b="1" dirty="0" err="1"/>
              <a:t>оздоровчої</a:t>
            </a:r>
            <a:r>
              <a:rPr lang="ru-RU" sz="3200" b="1" dirty="0"/>
              <a:t> </a:t>
            </a:r>
            <a:r>
              <a:rPr lang="ru-RU" sz="3200" b="1" dirty="0" err="1"/>
              <a:t>спрямованості</a:t>
            </a:r>
            <a:r>
              <a:rPr lang="ru-RU" sz="3200" b="1" dirty="0"/>
              <a:t> </a:t>
            </a:r>
            <a:r>
              <a:rPr lang="ru-RU" sz="3200" b="1" dirty="0" err="1"/>
              <a:t>фізичних</a:t>
            </a:r>
            <a:r>
              <a:rPr lang="ru-RU" sz="3200" b="1" dirty="0"/>
              <a:t> </a:t>
            </a:r>
            <a:r>
              <a:rPr lang="ru-RU" sz="3200" b="1" dirty="0" err="1"/>
              <a:t>вправ</a:t>
            </a:r>
            <a:r>
              <a:rPr lang="ru-RU" sz="3200" b="1" dirty="0"/>
              <a:t> та </a:t>
            </a:r>
            <a:r>
              <a:rPr lang="ru-RU" sz="3200" b="1" dirty="0" err="1"/>
              <a:t>забезпечує</a:t>
            </a:r>
            <a:r>
              <a:rPr lang="ru-RU" sz="3200" b="1" dirty="0"/>
              <a:t> </a:t>
            </a:r>
            <a:r>
              <a:rPr lang="ru-RU" sz="3200" b="1" dirty="0" err="1"/>
              <a:t>загальний</a:t>
            </a:r>
            <a:r>
              <a:rPr lang="ru-RU" sz="3200" b="1" dirty="0"/>
              <a:t> </a:t>
            </a:r>
            <a:r>
              <a:rPr lang="ru-RU" sz="3200" b="1" dirty="0" err="1"/>
              <a:t>культурний</a:t>
            </a:r>
            <a:r>
              <a:rPr lang="ru-RU" sz="3200" b="1" dirty="0"/>
              <a:t> </a:t>
            </a:r>
            <a:r>
              <a:rPr lang="ru-RU" sz="3200" b="1" dirty="0" err="1"/>
              <a:t>розвиток</a:t>
            </a:r>
            <a:r>
              <a:rPr lang="ru-RU" sz="3200" b="1" dirty="0"/>
              <a:t> </a:t>
            </a:r>
            <a:r>
              <a:rPr lang="ru-RU" sz="3200" b="1" dirty="0" err="1"/>
              <a:t>особистості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260306"/>
      </p:ext>
    </p:extLst>
  </p:cSld>
  <p:clrMapOvr>
    <a:masterClrMapping/>
  </p:clrMapOvr>
  <p:transition spd="slow" advTm="6942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9925"/>
            <a:ext cx="9144000" cy="1281112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altLang="uk-UA" sz="4000" b="1" dirty="0" smtClean="0">
                <a:latin typeface="Arial" charset="0"/>
                <a:cs typeface="Arial" charset="0"/>
              </a:rPr>
              <a:t>Організація освітнього процесу з фізичної культури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0" y="1628800"/>
            <a:ext cx="9042798" cy="4895504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uk-UA" alt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вивчення предмета «Фізична культура» в інваріантній складовій передбачено: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uk-UA" alt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класи – 3 години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5-9 </a:t>
            </a:r>
            <a:r>
              <a:rPr lang="uk-UA" alt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 – 3 год.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uk-UA" alt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 </a:t>
            </a:r>
            <a:r>
              <a:rPr lang="uk-UA" alt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 – 3 год.</a:t>
            </a:r>
          </a:p>
          <a:p>
            <a:pPr marL="0" indent="0" algn="just">
              <a:buNone/>
              <a:defRPr/>
            </a:pPr>
            <a:r>
              <a:rPr lang="ru-RU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Профільний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10 - 11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класи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6 год;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4160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2904" y="1656344"/>
            <a:ext cx="2183625" cy="270875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1-4 </a:t>
            </a:r>
            <a:r>
              <a:rPr lang="ru-RU" sz="2400" b="1" dirty="0" err="1">
                <a:solidFill>
                  <a:schemeClr val="tx1"/>
                </a:solidFill>
              </a:rPr>
              <a:t>класи</a:t>
            </a:r>
            <a:r>
              <a:rPr lang="ru-RU" sz="2400" b="1" dirty="0">
                <a:solidFill>
                  <a:schemeClr val="tx1"/>
                </a:solidFill>
              </a:rPr>
              <a:t> – «</a:t>
            </a:r>
            <a:r>
              <a:rPr lang="ru-RU" sz="2400" b="1" dirty="0" err="1">
                <a:solidFill>
                  <a:schemeClr val="tx1"/>
                </a:solidFill>
              </a:rPr>
              <a:t>Фізична</a:t>
            </a:r>
            <a:r>
              <a:rPr lang="ru-RU" sz="2400" b="1" dirty="0">
                <a:solidFill>
                  <a:schemeClr val="tx1"/>
                </a:solidFill>
              </a:rPr>
              <a:t> культура » ( авт. Б. </a:t>
            </a:r>
            <a:r>
              <a:rPr lang="ru-RU" sz="2400" b="1" dirty="0" err="1">
                <a:solidFill>
                  <a:schemeClr val="tx1"/>
                </a:solidFill>
              </a:rPr>
              <a:t>Шиян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або</a:t>
            </a:r>
            <a:r>
              <a:rPr lang="ru-RU" sz="2400" b="1" dirty="0">
                <a:solidFill>
                  <a:schemeClr val="tx1"/>
                </a:solidFill>
              </a:rPr>
              <a:t> О. Савченко)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44239" y="2060848"/>
            <a:ext cx="2455512" cy="331236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5-9 </a:t>
            </a:r>
            <a:r>
              <a:rPr lang="ru-RU" sz="2400" b="1" dirty="0" err="1">
                <a:solidFill>
                  <a:schemeClr val="tx1"/>
                </a:solidFill>
              </a:rPr>
              <a:t>класи</a:t>
            </a:r>
            <a:r>
              <a:rPr lang="ru-RU" sz="2400" b="1" dirty="0">
                <a:solidFill>
                  <a:schemeClr val="tx1"/>
                </a:solidFill>
              </a:rPr>
              <a:t> – «</a:t>
            </a:r>
            <a:r>
              <a:rPr lang="ru-RU" sz="2400" b="1" dirty="0" err="1">
                <a:solidFill>
                  <a:schemeClr val="tx1"/>
                </a:solidFill>
              </a:rPr>
              <a:t>Фізична</a:t>
            </a:r>
            <a:r>
              <a:rPr lang="ru-RU" sz="2400" b="1" dirty="0">
                <a:solidFill>
                  <a:schemeClr val="tx1"/>
                </a:solidFill>
              </a:rPr>
              <a:t> культура. 5-9 </a:t>
            </a:r>
            <a:r>
              <a:rPr lang="ru-RU" sz="2400" b="1" dirty="0" err="1">
                <a:solidFill>
                  <a:schemeClr val="tx1"/>
                </a:solidFill>
              </a:rPr>
              <a:t>класи</a:t>
            </a:r>
            <a:r>
              <a:rPr lang="ru-RU" sz="2400" b="1" dirty="0">
                <a:solidFill>
                  <a:schemeClr val="tx1"/>
                </a:solidFill>
              </a:rPr>
              <a:t>» (авт. Т. </a:t>
            </a:r>
            <a:r>
              <a:rPr lang="ru-RU" sz="2400" b="1" dirty="0" err="1">
                <a:solidFill>
                  <a:schemeClr val="tx1"/>
                </a:solidFill>
              </a:rPr>
              <a:t>Круцевич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ін</a:t>
            </a:r>
            <a:r>
              <a:rPr lang="ru-RU" sz="2400" b="1" dirty="0">
                <a:solidFill>
                  <a:schemeClr val="tx1"/>
                </a:solidFill>
              </a:rPr>
              <a:t>.); (наказ МОН </a:t>
            </a:r>
            <a:r>
              <a:rPr lang="ru-RU" sz="2400" b="1" dirty="0" err="1">
                <a:solidFill>
                  <a:schemeClr val="tx1"/>
                </a:solidFill>
              </a:rPr>
              <a:t>від</a:t>
            </a:r>
            <a:r>
              <a:rPr lang="ru-RU" sz="2400" b="1" dirty="0">
                <a:solidFill>
                  <a:schemeClr val="tx1"/>
                </a:solidFill>
              </a:rPr>
              <a:t> 23.10.2017 № 1407).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46529" y="178506"/>
            <a:ext cx="4591744" cy="792088"/>
          </a:xfrm>
          <a:prstGeom prst="roundRect">
            <a:avLst/>
          </a:prstGeom>
          <a:solidFill>
            <a:srgbClr val="00FF9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ПРОГРАМИ РЕКОМЕНДОВАНІ МОН В 2021/2022  н. р.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541818" y="998913"/>
            <a:ext cx="3145176" cy="629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3" idx="0"/>
          </p:cNvCxnSpPr>
          <p:nvPr/>
        </p:nvCxnSpPr>
        <p:spPr>
          <a:xfrm flipH="1">
            <a:off x="4671995" y="1021738"/>
            <a:ext cx="2" cy="10391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585328" y="1599288"/>
            <a:ext cx="2304256" cy="398995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10-11 </a:t>
            </a:r>
            <a:r>
              <a:rPr lang="ru-RU" sz="2400" b="1" dirty="0" err="1">
                <a:solidFill>
                  <a:schemeClr val="tx1"/>
                </a:solidFill>
              </a:rPr>
              <a:t>класи</a:t>
            </a:r>
            <a:r>
              <a:rPr lang="ru-RU" sz="2400" b="1" dirty="0">
                <a:solidFill>
                  <a:schemeClr val="tx1"/>
                </a:solidFill>
              </a:rPr>
              <a:t> - «</a:t>
            </a:r>
            <a:r>
              <a:rPr lang="ru-RU" sz="2400" b="1" dirty="0" err="1">
                <a:solidFill>
                  <a:schemeClr val="tx1"/>
                </a:solidFill>
              </a:rPr>
              <a:t>Фізична</a:t>
            </a:r>
            <a:r>
              <a:rPr lang="ru-RU" sz="2400" b="1" dirty="0">
                <a:solidFill>
                  <a:schemeClr val="tx1"/>
                </a:solidFill>
              </a:rPr>
              <a:t> культура. 10-11 </a:t>
            </a:r>
            <a:r>
              <a:rPr lang="ru-RU" sz="2400" b="1" dirty="0" err="1">
                <a:solidFill>
                  <a:schemeClr val="tx1"/>
                </a:solidFill>
              </a:rPr>
              <a:t>класи</a:t>
            </a:r>
            <a:r>
              <a:rPr lang="ru-RU" sz="2400" b="1" dirty="0">
                <a:solidFill>
                  <a:schemeClr val="tx1"/>
                </a:solidFill>
              </a:rPr>
              <a:t>» (авт. Т. </a:t>
            </a:r>
            <a:r>
              <a:rPr lang="ru-RU" sz="2400" b="1" dirty="0" err="1">
                <a:solidFill>
                  <a:schemeClr val="tx1"/>
                </a:solidFill>
              </a:rPr>
              <a:t>Круцевич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ін</a:t>
            </a:r>
            <a:r>
              <a:rPr lang="ru-RU" sz="2400" b="1" dirty="0">
                <a:solidFill>
                  <a:schemeClr val="tx1"/>
                </a:solidFill>
              </a:rPr>
              <a:t>.); (наказ МОН </a:t>
            </a:r>
            <a:r>
              <a:rPr lang="ru-RU" sz="2400" b="1" dirty="0" err="1">
                <a:solidFill>
                  <a:schemeClr val="tx1"/>
                </a:solidFill>
              </a:rPr>
              <a:t>від</a:t>
            </a:r>
            <a:r>
              <a:rPr lang="ru-RU" sz="2400" b="1" dirty="0">
                <a:solidFill>
                  <a:schemeClr val="tx1"/>
                </a:solidFill>
              </a:rPr>
              <a:t> 23.10.2017 № </a:t>
            </a:r>
            <a:r>
              <a:rPr lang="ru-RU" sz="2400" b="1" dirty="0" smtClean="0">
                <a:solidFill>
                  <a:schemeClr val="tx1"/>
                </a:solidFill>
              </a:rPr>
              <a:t>1407).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643437" y="1003471"/>
            <a:ext cx="2920349" cy="481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21314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" y="398206"/>
            <a:ext cx="3708060" cy="24547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7904" y="228600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Навчальні  програми  з  фізичної  культури  для  5-9  та  10-11  класів побудовані  за  модульною  системою  і  містять  інваріантну  (обов’язкову) (</a:t>
            </a:r>
            <a:r>
              <a:rPr lang="uk-UA" sz="2400" b="1" dirty="0" err="1"/>
              <a:t>теоретико</a:t>
            </a:r>
            <a:r>
              <a:rPr lang="uk-UA" sz="2400" b="1" dirty="0"/>
              <a:t>  –  методичні знання та загальна фізична підготовка) та варіативну складову яка складається з модулів.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364" y="3645024"/>
            <a:ext cx="8851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У зв’язку зі збільшенням кількості годин на  викладання  навчального  предмета  в 10- 11  класах  рекомендується  збільшити кількість модулів до 4-5.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32507998"/>
      </p:ext>
    </p:extLst>
  </p:cSld>
  <p:clrMapOvr>
    <a:masterClrMapping/>
  </p:clrMapOvr>
  <p:transition spd="slow" advTm="6942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88" y="0"/>
            <a:ext cx="9144000" cy="646331"/>
          </a:xfrm>
          <a:prstGeom prst="rect">
            <a:avLst/>
          </a:prstGeom>
          <a:solidFill>
            <a:srgbClr val="00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КРИТЕРІЇ ВІДБОРУ ВАРІАТИВНИХ МОДУЛІВ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1791420"/>
            <a:ext cx="2071586" cy="206736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5196" y="3817956"/>
            <a:ext cx="1993629" cy="20049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98576" y="1782118"/>
            <a:ext cx="2037032" cy="20517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pPr algn="ctr"/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87563" y="3844665"/>
            <a:ext cx="1994994" cy="20517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142148"/>
            <a:ext cx="2005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/>
              <a:t>Матеріально-технічна база</a:t>
            </a:r>
            <a:endParaRPr lang="uk-UA" sz="2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2565196" y="3912474"/>
            <a:ext cx="2071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/>
              <a:t>Регіональні спортивні традиції</a:t>
            </a:r>
            <a:endParaRPr lang="uk-UA" sz="2400" i="1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4698576" y="1966784"/>
            <a:ext cx="20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/>
              <a:t>Кадрове забезпечення</a:t>
            </a:r>
            <a:endParaRPr lang="uk-UA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738706" y="4158696"/>
            <a:ext cx="20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/>
              <a:t>Бажання учнів</a:t>
            </a:r>
            <a:endParaRPr lang="uk-UA" sz="2400" i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92926" y="1383678"/>
            <a:ext cx="648157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763251" y="1474151"/>
            <a:ext cx="21809" cy="2343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652120" y="1474150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431658" y="1474151"/>
            <a:ext cx="0" cy="298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427984" y="646331"/>
            <a:ext cx="0" cy="766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347864" y="1412776"/>
            <a:ext cx="0" cy="23698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9921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172" y="2734161"/>
            <a:ext cx="47468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Підготовча група -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відвідують обов'язкові уроки фізкультури та опановують навчальний матеріал відповідно цієї програми. </a:t>
            </a:r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uk-UA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Участь </a:t>
            </a:r>
            <a:r>
              <a:rPr lang="uk-UA" sz="2400" u="sng" dirty="0">
                <a:latin typeface="Arial" panose="020B0604020202020204" pitchFamily="34" charset="0"/>
                <a:cs typeface="Arial" panose="020B0604020202020204" pitchFamily="34" charset="0"/>
              </a:rPr>
              <a:t>у змаганнях </a:t>
            </a:r>
            <a:r>
              <a:rPr lang="uk-UA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– за </a:t>
            </a:r>
            <a:r>
              <a:rPr lang="uk-UA" sz="2400" u="sng" dirty="0">
                <a:latin typeface="Arial" panose="020B0604020202020204" pitchFamily="34" charset="0"/>
                <a:cs typeface="Arial" panose="020B0604020202020204" pitchFamily="34" charset="0"/>
              </a:rPr>
              <a:t>додатковим дозволом лікаря.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9" r="15892" b="5338"/>
          <a:stretch/>
        </p:blipFill>
        <p:spPr>
          <a:xfrm>
            <a:off x="5445" y="-915"/>
            <a:ext cx="1542219" cy="273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56505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Відповідно до Інструкції про розподіл учнів на групи для занять на уроках фізичної культури, затвердженої Міністерством охорони здоров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я України і Міністерства освіти та науки України № 518/674від 20. 07 2009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учні розподіляються на основну, підготовчу та спеціальну медичні групи.</a:t>
            </a:r>
          </a:p>
        </p:txBody>
      </p:sp>
      <p:pic>
        <p:nvPicPr>
          <p:cNvPr id="7" name="Picture 2" descr="E:\Атестація 2018-2019\5b8e4f664de9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476" y="2852936"/>
            <a:ext cx="4143524" cy="2846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013338"/>
      </p:ext>
    </p:extLst>
  </p:cSld>
  <p:clrMapOvr>
    <a:masterClrMapping/>
  </p:clrMapOvr>
  <p:transition spd="slow" advTm="6942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2060722" y="93634"/>
            <a:ext cx="7080647" cy="5639622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uk-UA" altLang="uk-UA" sz="3600" dirty="0" smtClean="0">
                <a:latin typeface="Arial" charset="0"/>
                <a:cs typeface="Arial" charset="0"/>
              </a:rPr>
              <a:t>Учні спеціальної медичної групи відвідують обов'язкові уроки фізкультури, але виконують корегувальні вправи і вправи для загального фізичного розвитку, які їм не протипоказані.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uk-UA" altLang="uk-UA" sz="3600" dirty="0" smtClean="0">
                <a:latin typeface="Arial" charset="0"/>
                <a:cs typeface="Arial" charset="0"/>
              </a:rPr>
              <a:t>Тимчасово звільнені повинні бути обов'язково присутніми на уроках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altLang="ru-RU" sz="3600" dirty="0" smtClean="0">
                <a:solidFill>
                  <a:srgbClr val="000000"/>
                </a:solidFill>
                <a:latin typeface="Arial Unicode MS" pitchFamily="34" charset="-128"/>
              </a:rPr>
              <a:t>Не допускати на уроках фізичної культури навантаження учнів, які не пройшли медичного обстеження.</a:t>
            </a:r>
            <a:endParaRPr lang="uk-UA" altLang="uk-UA" sz="3600" dirty="0" smtClean="0"/>
          </a:p>
          <a:p>
            <a:pPr eaLnBrk="1" hangingPunct="1"/>
            <a:endParaRPr lang="uk-UA" altLang="uk-UA" dirty="0" smtClean="0"/>
          </a:p>
          <a:p>
            <a:pPr eaLnBrk="1" hangingPunct="1"/>
            <a:endParaRPr lang="uk-UA" altLang="uk-UA" dirty="0" smtClean="0"/>
          </a:p>
          <a:p>
            <a:pPr eaLnBrk="1" hangingPunct="1"/>
            <a:endParaRPr lang="uk-UA" altLang="uk-UA" dirty="0" smtClean="0"/>
          </a:p>
          <a:p>
            <a:pPr eaLnBrk="1" hangingPunct="1"/>
            <a:endParaRPr lang="uk-UA" altLang="uk-UA" dirty="0" smtClean="0"/>
          </a:p>
          <a:p>
            <a:pPr eaLnBrk="1" hangingPunct="1"/>
            <a:endParaRPr lang="uk-UA" altLang="uk-UA" dirty="0" smtClean="0"/>
          </a:p>
          <a:p>
            <a:pPr eaLnBrk="1" hangingPunct="1"/>
            <a:endParaRPr lang="uk-UA" altLang="uk-UA" dirty="0" smtClean="0"/>
          </a:p>
          <a:p>
            <a:pPr eaLnBrk="1" hangingPunct="1"/>
            <a:endParaRPr lang="uk-UA" altLang="uk-UA" dirty="0" smtClean="0"/>
          </a:p>
          <a:p>
            <a:pPr eaLnBrk="1" hangingPunct="1"/>
            <a:endParaRPr lang="uk-UA" altLang="uk-UA" dirty="0" smtClean="0"/>
          </a:p>
          <a:p>
            <a:pPr eaLnBrk="1" hangingPunct="1"/>
            <a:endParaRPr lang="uk-UA" altLang="uk-UA" dirty="0" smtClean="0"/>
          </a:p>
          <a:p>
            <a:pPr eaLnBrk="1" hangingPunct="1"/>
            <a:endParaRPr lang="uk-UA" altLang="uk-UA" dirty="0" smtClean="0"/>
          </a:p>
          <a:p>
            <a:pPr eaLnBrk="1" hangingPunct="1"/>
            <a:endParaRPr lang="uk-UA" altLang="uk-UA" dirty="0" smtClean="0"/>
          </a:p>
          <a:p>
            <a:pPr eaLnBrk="1" hangingPunct="1"/>
            <a:endParaRPr lang="uk-UA" altLang="uk-UA" dirty="0" smtClean="0"/>
          </a:p>
          <a:p>
            <a:pPr eaLnBrk="1" hangingPunct="1"/>
            <a:endParaRPr lang="uk-UA" altLang="uk-UA" dirty="0" smtClean="0"/>
          </a:p>
          <a:p>
            <a:pPr eaLnBrk="1" hangingPunct="1"/>
            <a:endParaRPr lang="uk-UA" altLang="uk-UA" dirty="0" smtClean="0"/>
          </a:p>
        </p:txBody>
      </p:sp>
      <p:pic>
        <p:nvPicPr>
          <p:cNvPr id="3" name="Picture 4" descr="D:\Виховні заходи\ДР ШКОЛИ 2016-2017\ми-ый-смай-ик-евушки-manga-5479011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4"/>
          <a:stretch/>
        </p:blipFill>
        <p:spPr bwMode="auto">
          <a:xfrm>
            <a:off x="0" y="116632"/>
            <a:ext cx="1806708" cy="175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14512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1735</Words>
  <Application>Microsoft Office PowerPoint</Application>
  <PresentationFormat>Экран (4:3)</PresentationFormat>
  <Paragraphs>187</Paragraphs>
  <Slides>26</Slides>
  <Notes>7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Організація освітнього процесу з фізичної культури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Оцінювання результатів навчання учнів             у ЗЗСО урегульовано такими документами:</vt:lpstr>
      <vt:lpstr>Домашні завдання</vt:lpstr>
      <vt:lpstr>Ведення класного журналу </vt:lpstr>
      <vt:lpstr>Навчальна література</vt:lpstr>
      <vt:lpstr>Календарно-тематичне планування уроків  (посеместрове  або  річне)</vt:lpstr>
      <vt:lpstr>Безпека життєдіяльності</vt:lpstr>
      <vt:lpstr>Презентация PowerPoint</vt:lpstr>
      <vt:lpstr>Презентация PowerPoint</vt:lpstr>
      <vt:lpstr>Безпека життєдіяльності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ALUONA</cp:lastModifiedBy>
  <cp:revision>159</cp:revision>
  <dcterms:created xsi:type="dcterms:W3CDTF">2014-03-18T18:12:10Z</dcterms:created>
  <dcterms:modified xsi:type="dcterms:W3CDTF">2021-08-31T06:20:13Z</dcterms:modified>
</cp:coreProperties>
</file>